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2" r:id="rId2"/>
  </p:sldMasterIdLst>
  <p:notesMasterIdLst>
    <p:notesMasterId r:id="rId24"/>
  </p:notesMasterIdLst>
  <p:handoutMasterIdLst>
    <p:handoutMasterId r:id="rId25"/>
  </p:handoutMasterIdLst>
  <p:sldIdLst>
    <p:sldId id="256" r:id="rId3"/>
    <p:sldId id="257" r:id="rId4"/>
    <p:sldId id="258" r:id="rId5"/>
    <p:sldId id="266" r:id="rId6"/>
    <p:sldId id="272" r:id="rId7"/>
    <p:sldId id="277" r:id="rId8"/>
    <p:sldId id="278" r:id="rId9"/>
    <p:sldId id="260" r:id="rId10"/>
    <p:sldId id="267" r:id="rId11"/>
    <p:sldId id="279" r:id="rId12"/>
    <p:sldId id="281" r:id="rId13"/>
    <p:sldId id="282" r:id="rId14"/>
    <p:sldId id="261" r:id="rId15"/>
    <p:sldId id="262" r:id="rId16"/>
    <p:sldId id="263" r:id="rId17"/>
    <p:sldId id="270" r:id="rId18"/>
    <p:sldId id="274" r:id="rId19"/>
    <p:sldId id="273" r:id="rId20"/>
    <p:sldId id="275" r:id="rId21"/>
    <p:sldId id="276" r:id="rId22"/>
    <p:sldId id="264" r:id="rId23"/>
  </p:sldIdLst>
  <p:sldSz cx="9144000" cy="6858000" type="screen4x3"/>
  <p:notesSz cx="6669088" cy="9926638"/>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B2F"/>
    <a:srgbClr val="FF7C8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60" autoAdjust="0"/>
  </p:normalViewPr>
  <p:slideViewPr>
    <p:cSldViewPr>
      <p:cViewPr varScale="1">
        <p:scale>
          <a:sx n="89" d="100"/>
          <a:sy n="89" d="100"/>
        </p:scale>
        <p:origin x="1392"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DD38F43D-73EF-43B5-A1F0-F23795CA2907}" type="datetimeFigureOut">
              <a:rPr lang="en-GB" smtClean="0"/>
              <a:t>25/07/2017</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FCED0318-4D5A-474A-B102-8E90F397CE7F}" type="slidenum">
              <a:rPr lang="en-GB" smtClean="0"/>
              <a:t>‹#›</a:t>
            </a:fld>
            <a:endParaRPr lang="en-GB"/>
          </a:p>
        </p:txBody>
      </p:sp>
    </p:spTree>
    <p:extLst>
      <p:ext uri="{BB962C8B-B14F-4D97-AF65-F5344CB8AC3E}">
        <p14:creationId xmlns:p14="http://schemas.microsoft.com/office/powerpoint/2010/main" val="3307578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9651EDE7-19A5-4BE0-8764-8DA94D6F2CE6}" type="datetimeFigureOut">
              <a:rPr lang="en-GB" smtClean="0"/>
              <a:t>25/07/2017</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5E92CC8-2946-413D-AAAD-5313D051D68B}" type="slidenum">
              <a:rPr lang="en-GB" smtClean="0"/>
              <a:t>‹#›</a:t>
            </a:fld>
            <a:endParaRPr lang="en-GB"/>
          </a:p>
        </p:txBody>
      </p:sp>
    </p:spTree>
    <p:extLst>
      <p:ext uri="{BB962C8B-B14F-4D97-AF65-F5344CB8AC3E}">
        <p14:creationId xmlns:p14="http://schemas.microsoft.com/office/powerpoint/2010/main" val="531096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None/>
            </a:pPr>
            <a:r>
              <a:rPr lang="en-GB" sz="1200" dirty="0">
                <a:solidFill>
                  <a:prstClr val="black"/>
                </a:solidFill>
                <a:latin typeface="Arial" panose="020B0604020202020204" pitchFamily="34" charset="0"/>
                <a:cs typeface="Arial" panose="020B0604020202020204" pitchFamily="34" charset="0"/>
              </a:rPr>
              <a:t>UEC Programme LO – our Methodological Stance -</a:t>
            </a:r>
            <a:r>
              <a:rPr lang="en-GB" sz="1200" baseline="0" dirty="0">
                <a:solidFill>
                  <a:prstClr val="black"/>
                </a:solidFill>
                <a:latin typeface="Arial" panose="020B0604020202020204" pitchFamily="34" charset="0"/>
                <a:cs typeface="Arial" panose="020B0604020202020204" pitchFamily="34" charset="0"/>
              </a:rPr>
              <a:t> the guiding principles and justification for inclusion of Care (Patient) Opinion</a:t>
            </a:r>
          </a:p>
          <a:p>
            <a:pPr marL="0" lvl="0" indent="0">
              <a:spcBef>
                <a:spcPts val="0"/>
              </a:spcBef>
              <a:buNone/>
            </a:pPr>
            <a:endParaRPr lang="en-GB" sz="1200" baseline="0" dirty="0">
              <a:solidFill>
                <a:prstClr val="black"/>
              </a:solidFill>
              <a:latin typeface="Arial" panose="020B0604020202020204" pitchFamily="34" charset="0"/>
              <a:cs typeface="Arial" panose="020B0604020202020204" pitchFamily="34" charset="0"/>
            </a:endParaRPr>
          </a:p>
          <a:p>
            <a:pPr marL="0" lvl="0" indent="0">
              <a:spcBef>
                <a:spcPts val="0"/>
              </a:spcBef>
              <a:buNone/>
            </a:pPr>
            <a:r>
              <a:rPr lang="en-GB" sz="1200" dirty="0">
                <a:solidFill>
                  <a:prstClr val="black"/>
                </a:solidFill>
                <a:latin typeface="Arial" panose="020B0604020202020204" pitchFamily="34" charset="0"/>
                <a:cs typeface="Arial" panose="020B0604020202020204" pitchFamily="34" charset="0"/>
              </a:rPr>
              <a:t>The ability to use credible techniques of</a:t>
            </a:r>
          </a:p>
          <a:p>
            <a:pPr marL="0" lvl="0" indent="0">
              <a:spcBef>
                <a:spcPts val="0"/>
              </a:spcBef>
              <a:buNone/>
            </a:pPr>
            <a:r>
              <a:rPr lang="en-GB" sz="1200" dirty="0">
                <a:solidFill>
                  <a:prstClr val="black"/>
                </a:solidFill>
                <a:latin typeface="Arial" panose="020B0604020202020204" pitchFamily="34" charset="0"/>
                <a:cs typeface="Arial" panose="020B0604020202020204" pitchFamily="34" charset="0"/>
              </a:rPr>
              <a:t>analysis and enquiry to promote high</a:t>
            </a:r>
          </a:p>
          <a:p>
            <a:pPr marL="0" lvl="0" indent="0">
              <a:spcBef>
                <a:spcPts val="0"/>
              </a:spcBef>
              <a:buNone/>
            </a:pPr>
            <a:r>
              <a:rPr lang="en-GB" sz="1200" dirty="0">
                <a:solidFill>
                  <a:prstClr val="black"/>
                </a:solidFill>
                <a:latin typeface="Arial" panose="020B0604020202020204" pitchFamily="34" charset="0"/>
                <a:cs typeface="Arial" panose="020B0604020202020204" pitchFamily="34" charset="0"/>
              </a:rPr>
              <a:t>quality, person-centred care</a:t>
            </a:r>
          </a:p>
          <a:p>
            <a:pPr marL="0" lvl="0" indent="0">
              <a:spcBef>
                <a:spcPts val="0"/>
              </a:spcBef>
              <a:buNone/>
            </a:pPr>
            <a:endParaRPr lang="en-GB" sz="1200" dirty="0">
              <a:solidFill>
                <a:prstClr val="black"/>
              </a:solidFill>
              <a:latin typeface="Arial" panose="020B0604020202020204" pitchFamily="34" charset="0"/>
              <a:cs typeface="Arial" panose="020B0604020202020204" pitchFamily="34" charset="0"/>
            </a:endParaRPr>
          </a:p>
          <a:p>
            <a:pPr marL="0" lvl="0" indent="0">
              <a:spcBef>
                <a:spcPts val="0"/>
              </a:spcBef>
              <a:buNone/>
            </a:pPr>
            <a:r>
              <a:rPr lang="en-GB" sz="1200" dirty="0">
                <a:solidFill>
                  <a:prstClr val="black"/>
                </a:solidFill>
                <a:latin typeface="Arial" panose="020B0604020202020204" pitchFamily="34" charset="0"/>
                <a:cs typeface="Arial" panose="020B0604020202020204" pitchFamily="34" charset="0"/>
              </a:rPr>
              <a:t>Ability to monitor the provision of care to</a:t>
            </a:r>
          </a:p>
          <a:p>
            <a:pPr marL="0" lvl="0" indent="0">
              <a:spcBef>
                <a:spcPts val="0"/>
              </a:spcBef>
              <a:buNone/>
            </a:pPr>
            <a:r>
              <a:rPr lang="en-GB" sz="1200" dirty="0">
                <a:solidFill>
                  <a:prstClr val="black"/>
                </a:solidFill>
                <a:latin typeface="Arial" panose="020B0604020202020204" pitchFamily="34" charset="0"/>
                <a:cs typeface="Arial" panose="020B0604020202020204" pitchFamily="34" charset="0"/>
              </a:rPr>
              <a:t>promote effective outcomes and patient</a:t>
            </a:r>
          </a:p>
          <a:p>
            <a:pPr marL="0" lvl="0" indent="0">
              <a:spcBef>
                <a:spcPts val="0"/>
              </a:spcBef>
              <a:buNone/>
            </a:pPr>
            <a:r>
              <a:rPr lang="en-GB" sz="1200" dirty="0">
                <a:solidFill>
                  <a:prstClr val="black"/>
                </a:solidFill>
                <a:latin typeface="Arial" panose="020B0604020202020204" pitchFamily="34" charset="0"/>
                <a:cs typeface="Arial" panose="020B0604020202020204" pitchFamily="34" charset="0"/>
              </a:rPr>
              <a:t>Safety</a:t>
            </a:r>
          </a:p>
          <a:p>
            <a:pPr marL="0" lvl="0" indent="0">
              <a:spcBef>
                <a:spcPts val="0"/>
              </a:spcBef>
              <a:buNone/>
            </a:pPr>
            <a:endParaRPr lang="en-GB" sz="1200" dirty="0">
              <a:solidFill>
                <a:prstClr val="black"/>
              </a:solidFill>
              <a:latin typeface="Arial" panose="020B0604020202020204" pitchFamily="34" charset="0"/>
              <a:cs typeface="Arial" panose="020B0604020202020204" pitchFamily="34" charset="0"/>
            </a:endParaRPr>
          </a:p>
          <a:p>
            <a:pPr marL="0" lvl="0" indent="0">
              <a:spcBef>
                <a:spcPts val="0"/>
              </a:spcBef>
              <a:buNone/>
            </a:pPr>
            <a:r>
              <a:rPr lang="en-GB" sz="1200" dirty="0">
                <a:solidFill>
                  <a:prstClr val="black"/>
                </a:solidFill>
                <a:latin typeface="Arial" panose="020B0604020202020204" pitchFamily="34" charset="0"/>
                <a:cs typeface="Arial" panose="020B0604020202020204" pitchFamily="34" charset="0"/>
              </a:rPr>
              <a:t>Facilitate the development of self and</a:t>
            </a:r>
          </a:p>
          <a:p>
            <a:pPr marL="0" lvl="0" indent="0">
              <a:spcBef>
                <a:spcPts val="0"/>
              </a:spcBef>
              <a:buNone/>
            </a:pPr>
            <a:r>
              <a:rPr lang="en-GB" sz="1200" dirty="0">
                <a:solidFill>
                  <a:prstClr val="black"/>
                </a:solidFill>
                <a:latin typeface="Arial" panose="020B0604020202020204" pitchFamily="34" charset="0"/>
                <a:cs typeface="Arial" panose="020B0604020202020204" pitchFamily="34" charset="0"/>
              </a:rPr>
              <a:t>others through collegiate engagement in</a:t>
            </a:r>
          </a:p>
          <a:p>
            <a:pPr marL="0" lvl="0" indent="0">
              <a:spcBef>
                <a:spcPts val="0"/>
              </a:spcBef>
              <a:buNone/>
            </a:pPr>
            <a:r>
              <a:rPr lang="en-GB" sz="1200" dirty="0">
                <a:solidFill>
                  <a:prstClr val="black"/>
                </a:solidFill>
                <a:latin typeface="Arial" panose="020B0604020202020204" pitchFamily="34" charset="0"/>
                <a:cs typeface="Arial" panose="020B0604020202020204" pitchFamily="34" charset="0"/>
              </a:rPr>
              <a:t>learning activities incorporating feedback</a:t>
            </a:r>
          </a:p>
          <a:p>
            <a:pPr marL="0" lvl="0" indent="0">
              <a:spcBef>
                <a:spcPts val="0"/>
              </a:spcBef>
              <a:buNone/>
            </a:pPr>
            <a:r>
              <a:rPr lang="en-GB" sz="1200" dirty="0">
                <a:solidFill>
                  <a:prstClr val="black"/>
                </a:solidFill>
                <a:latin typeface="Arial" panose="020B0604020202020204" pitchFamily="34" charset="0"/>
                <a:cs typeface="Arial" panose="020B0604020202020204" pitchFamily="34" charset="0"/>
              </a:rPr>
              <a:t>into a cycle of evaluation and</a:t>
            </a:r>
          </a:p>
          <a:p>
            <a:pPr marL="0" lvl="0" indent="0">
              <a:spcBef>
                <a:spcPts val="0"/>
              </a:spcBef>
              <a:buNone/>
            </a:pPr>
            <a:r>
              <a:rPr lang="en-GB" sz="1200" dirty="0">
                <a:solidFill>
                  <a:prstClr val="black"/>
                </a:solidFill>
                <a:latin typeface="Arial" panose="020B0604020202020204" pitchFamily="34" charset="0"/>
                <a:cs typeface="Arial" panose="020B0604020202020204" pitchFamily="34" charset="0"/>
              </a:rPr>
              <a:t>improvement</a:t>
            </a:r>
          </a:p>
          <a:p>
            <a:endParaRPr lang="en-GB" dirty="0"/>
          </a:p>
        </p:txBody>
      </p:sp>
      <p:sp>
        <p:nvSpPr>
          <p:cNvPr id="4" name="Slide Number Placeholder 3"/>
          <p:cNvSpPr>
            <a:spLocks noGrp="1"/>
          </p:cNvSpPr>
          <p:nvPr>
            <p:ph type="sldNum" sz="quarter" idx="10"/>
          </p:nvPr>
        </p:nvSpPr>
        <p:spPr/>
        <p:txBody>
          <a:bodyPr/>
          <a:lstStyle/>
          <a:p>
            <a:fld id="{25E92CC8-2946-413D-AAAD-5313D051D68B}" type="slidenum">
              <a:rPr lang="en-GB" smtClean="0"/>
              <a:t>3</a:t>
            </a:fld>
            <a:endParaRPr lang="en-GB"/>
          </a:p>
        </p:txBody>
      </p:sp>
    </p:spTree>
    <p:extLst>
      <p:ext uri="{BB962C8B-B14F-4D97-AF65-F5344CB8AC3E}">
        <p14:creationId xmlns:p14="http://schemas.microsoft.com/office/powerpoint/2010/main" val="340543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7E5F59-5257-4950-83EA-6DEFF51DD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6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63CF2E-1651-4CFD-A9F0-16E8B1200C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358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63CF2E-1651-4CFD-A9F0-16E8B1200C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70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E92CC8-2946-413D-AAAD-5313D051D68B}" type="slidenum">
              <a:rPr lang="en-GB" smtClean="0"/>
              <a:t>14</a:t>
            </a:fld>
            <a:endParaRPr lang="en-GB"/>
          </a:p>
        </p:txBody>
      </p:sp>
    </p:spTree>
    <p:extLst>
      <p:ext uri="{BB962C8B-B14F-4D97-AF65-F5344CB8AC3E}">
        <p14:creationId xmlns:p14="http://schemas.microsoft.com/office/powerpoint/2010/main" val="302274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0DC4CD-E472-4DA4-AA2B-8EB83197D11D}" type="datetimeFigureOut">
              <a:rPr lang="en-GB" smtClean="0"/>
              <a:t>25/07/2017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18C84-CABC-4CD2-BBD4-0E20F34752B0}" type="slidenum">
              <a:rPr lang="en-GB" smtClean="0"/>
              <a:t>‹#›</a:t>
            </a:fld>
            <a:endParaRPr lang="en-GB"/>
          </a:p>
        </p:txBody>
      </p:sp>
    </p:spTree>
    <p:extLst>
      <p:ext uri="{BB962C8B-B14F-4D97-AF65-F5344CB8AC3E}">
        <p14:creationId xmlns:p14="http://schemas.microsoft.com/office/powerpoint/2010/main" val="174417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0DC4CD-E472-4DA4-AA2B-8EB83197D11D}" type="datetimeFigureOut">
              <a:rPr lang="en-GB" smtClean="0"/>
              <a:t>25/07/2017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18C84-CABC-4CD2-BBD4-0E20F34752B0}" type="slidenum">
              <a:rPr lang="en-GB" smtClean="0"/>
              <a:t>‹#›</a:t>
            </a:fld>
            <a:endParaRPr lang="en-GB"/>
          </a:p>
        </p:txBody>
      </p:sp>
    </p:spTree>
    <p:extLst>
      <p:ext uri="{BB962C8B-B14F-4D97-AF65-F5344CB8AC3E}">
        <p14:creationId xmlns:p14="http://schemas.microsoft.com/office/powerpoint/2010/main" val="322198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0DC4CD-E472-4DA4-AA2B-8EB83197D11D}" type="datetimeFigureOut">
              <a:rPr lang="en-GB" smtClean="0"/>
              <a:t>25/07/2017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18C84-CABC-4CD2-BBD4-0E20F34752B0}" type="slidenum">
              <a:rPr lang="en-GB" smtClean="0"/>
              <a:t>‹#›</a:t>
            </a:fld>
            <a:endParaRPr lang="en-GB"/>
          </a:p>
        </p:txBody>
      </p:sp>
    </p:spTree>
    <p:extLst>
      <p:ext uri="{BB962C8B-B14F-4D97-AF65-F5344CB8AC3E}">
        <p14:creationId xmlns:p14="http://schemas.microsoft.com/office/powerpoint/2010/main" val="3083694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0DC4CD-E472-4DA4-AA2B-8EB83197D11D}" type="datetimeFigureOut">
              <a:rPr lang="en-GB" smtClean="0"/>
              <a:t>25/07/2017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18C84-CABC-4CD2-BBD4-0E20F34752B0}" type="slidenum">
              <a:rPr lang="en-GB" smtClean="0"/>
              <a:t>‹#›</a:t>
            </a:fld>
            <a:endParaRPr lang="en-GB"/>
          </a:p>
        </p:txBody>
      </p:sp>
    </p:spTree>
    <p:extLst>
      <p:ext uri="{BB962C8B-B14F-4D97-AF65-F5344CB8AC3E}">
        <p14:creationId xmlns:p14="http://schemas.microsoft.com/office/powerpoint/2010/main" val="1552924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AE8FD7-C5D4-46B9-8727-EE71B92E0339}" type="datetimeFigureOut">
              <a:rPr lang="en-GB" smtClean="0"/>
              <a:t>25/07/2017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E0E8D-98E1-493B-BFF5-DCA56B15AE23}" type="slidenum">
              <a:rPr lang="en-GB" smtClean="0"/>
              <a:t>‹#›</a:t>
            </a:fld>
            <a:endParaRPr lang="en-GB"/>
          </a:p>
        </p:txBody>
      </p:sp>
    </p:spTree>
    <p:extLst>
      <p:ext uri="{BB962C8B-B14F-4D97-AF65-F5344CB8AC3E}">
        <p14:creationId xmlns:p14="http://schemas.microsoft.com/office/powerpoint/2010/main" val="259982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E8FD7-C5D4-46B9-8727-EE71B92E0339}" type="datetimeFigureOut">
              <a:rPr lang="en-GB" smtClean="0"/>
              <a:t>25/07/2017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E0E8D-98E1-493B-BFF5-DCA56B15AE23}" type="slidenum">
              <a:rPr lang="en-GB" smtClean="0"/>
              <a:t>‹#›</a:t>
            </a:fld>
            <a:endParaRPr lang="en-GB"/>
          </a:p>
        </p:txBody>
      </p:sp>
    </p:spTree>
    <p:extLst>
      <p:ext uri="{BB962C8B-B14F-4D97-AF65-F5344CB8AC3E}">
        <p14:creationId xmlns:p14="http://schemas.microsoft.com/office/powerpoint/2010/main" val="4229855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AE8FD7-C5D4-46B9-8727-EE71B92E0339}" type="datetimeFigureOut">
              <a:rPr lang="en-GB" smtClean="0"/>
              <a:t>25/07/2017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E0E8D-98E1-493B-BFF5-DCA56B15AE23}" type="slidenum">
              <a:rPr lang="en-GB" smtClean="0"/>
              <a:t>‹#›</a:t>
            </a:fld>
            <a:endParaRPr lang="en-GB"/>
          </a:p>
        </p:txBody>
      </p:sp>
    </p:spTree>
    <p:extLst>
      <p:ext uri="{BB962C8B-B14F-4D97-AF65-F5344CB8AC3E}">
        <p14:creationId xmlns:p14="http://schemas.microsoft.com/office/powerpoint/2010/main" val="1782760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AE8FD7-C5D4-46B9-8727-EE71B92E0339}" type="datetimeFigureOut">
              <a:rPr lang="en-GB" smtClean="0"/>
              <a:t>25/07/2017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5E0E8D-98E1-493B-BFF5-DCA56B15AE23}" type="slidenum">
              <a:rPr lang="en-GB" smtClean="0"/>
              <a:t>‹#›</a:t>
            </a:fld>
            <a:endParaRPr lang="en-GB"/>
          </a:p>
        </p:txBody>
      </p:sp>
    </p:spTree>
    <p:extLst>
      <p:ext uri="{BB962C8B-B14F-4D97-AF65-F5344CB8AC3E}">
        <p14:creationId xmlns:p14="http://schemas.microsoft.com/office/powerpoint/2010/main" val="965054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AE8FD7-C5D4-46B9-8727-EE71B92E0339}" type="datetimeFigureOut">
              <a:rPr lang="en-GB" smtClean="0"/>
              <a:t>25/07/2017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5E0E8D-98E1-493B-BFF5-DCA56B15AE23}" type="slidenum">
              <a:rPr lang="en-GB" smtClean="0"/>
              <a:t>‹#›</a:t>
            </a:fld>
            <a:endParaRPr lang="en-GB"/>
          </a:p>
        </p:txBody>
      </p:sp>
    </p:spTree>
    <p:extLst>
      <p:ext uri="{BB962C8B-B14F-4D97-AF65-F5344CB8AC3E}">
        <p14:creationId xmlns:p14="http://schemas.microsoft.com/office/powerpoint/2010/main" val="2012965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AE8FD7-C5D4-46B9-8727-EE71B92E0339}" type="datetimeFigureOut">
              <a:rPr lang="en-GB" smtClean="0"/>
              <a:t>25/07/2017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5E0E8D-98E1-493B-BFF5-DCA56B15AE23}" type="slidenum">
              <a:rPr lang="en-GB" smtClean="0"/>
              <a:t>‹#›</a:t>
            </a:fld>
            <a:endParaRPr lang="en-GB"/>
          </a:p>
        </p:txBody>
      </p:sp>
    </p:spTree>
    <p:extLst>
      <p:ext uri="{BB962C8B-B14F-4D97-AF65-F5344CB8AC3E}">
        <p14:creationId xmlns:p14="http://schemas.microsoft.com/office/powerpoint/2010/main" val="1529847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E8FD7-C5D4-46B9-8727-EE71B92E0339}" type="datetimeFigureOut">
              <a:rPr lang="en-GB" smtClean="0"/>
              <a:t>25/07/2017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5E0E8D-98E1-493B-BFF5-DCA56B15AE23}" type="slidenum">
              <a:rPr lang="en-GB" smtClean="0"/>
              <a:t>‹#›</a:t>
            </a:fld>
            <a:endParaRPr lang="en-GB"/>
          </a:p>
        </p:txBody>
      </p:sp>
    </p:spTree>
    <p:extLst>
      <p:ext uri="{BB962C8B-B14F-4D97-AF65-F5344CB8AC3E}">
        <p14:creationId xmlns:p14="http://schemas.microsoft.com/office/powerpoint/2010/main" val="374537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0DC4CD-E472-4DA4-AA2B-8EB83197D11D}" type="datetimeFigureOut">
              <a:rPr lang="en-GB" smtClean="0"/>
              <a:t>25/07/2017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18C84-CABC-4CD2-BBD4-0E20F34752B0}" type="slidenum">
              <a:rPr lang="en-GB" smtClean="0"/>
              <a:t>‹#›</a:t>
            </a:fld>
            <a:endParaRPr lang="en-GB"/>
          </a:p>
        </p:txBody>
      </p:sp>
    </p:spTree>
    <p:extLst>
      <p:ext uri="{BB962C8B-B14F-4D97-AF65-F5344CB8AC3E}">
        <p14:creationId xmlns:p14="http://schemas.microsoft.com/office/powerpoint/2010/main" val="339842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AE8FD7-C5D4-46B9-8727-EE71B92E0339}" type="datetimeFigureOut">
              <a:rPr lang="en-GB" smtClean="0"/>
              <a:t>25/07/2017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5E0E8D-98E1-493B-BFF5-DCA56B15AE23}" type="slidenum">
              <a:rPr lang="en-GB" smtClean="0"/>
              <a:t>‹#›</a:t>
            </a:fld>
            <a:endParaRPr lang="en-GB"/>
          </a:p>
        </p:txBody>
      </p:sp>
    </p:spTree>
    <p:extLst>
      <p:ext uri="{BB962C8B-B14F-4D97-AF65-F5344CB8AC3E}">
        <p14:creationId xmlns:p14="http://schemas.microsoft.com/office/powerpoint/2010/main" val="4092753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AE8FD7-C5D4-46B9-8727-EE71B92E0339}" type="datetimeFigureOut">
              <a:rPr lang="en-GB" smtClean="0"/>
              <a:t>25/07/2017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5E0E8D-98E1-493B-BFF5-DCA56B15AE23}" type="slidenum">
              <a:rPr lang="en-GB" smtClean="0"/>
              <a:t>‹#›</a:t>
            </a:fld>
            <a:endParaRPr lang="en-GB"/>
          </a:p>
        </p:txBody>
      </p:sp>
    </p:spTree>
    <p:extLst>
      <p:ext uri="{BB962C8B-B14F-4D97-AF65-F5344CB8AC3E}">
        <p14:creationId xmlns:p14="http://schemas.microsoft.com/office/powerpoint/2010/main" val="3826232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E8FD7-C5D4-46B9-8727-EE71B92E0339}" type="datetimeFigureOut">
              <a:rPr lang="en-GB" smtClean="0"/>
              <a:t>25/07/2017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E0E8D-98E1-493B-BFF5-DCA56B15AE23}" type="slidenum">
              <a:rPr lang="en-GB" smtClean="0"/>
              <a:t>‹#›</a:t>
            </a:fld>
            <a:endParaRPr lang="en-GB"/>
          </a:p>
        </p:txBody>
      </p:sp>
    </p:spTree>
    <p:extLst>
      <p:ext uri="{BB962C8B-B14F-4D97-AF65-F5344CB8AC3E}">
        <p14:creationId xmlns:p14="http://schemas.microsoft.com/office/powerpoint/2010/main" val="3359831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E8FD7-C5D4-46B9-8727-EE71B92E0339}" type="datetimeFigureOut">
              <a:rPr lang="en-GB" smtClean="0"/>
              <a:t>25/07/2017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E0E8D-98E1-493B-BFF5-DCA56B15AE23}" type="slidenum">
              <a:rPr lang="en-GB" smtClean="0"/>
              <a:t>‹#›</a:t>
            </a:fld>
            <a:endParaRPr lang="en-GB"/>
          </a:p>
        </p:txBody>
      </p:sp>
    </p:spTree>
    <p:extLst>
      <p:ext uri="{BB962C8B-B14F-4D97-AF65-F5344CB8AC3E}">
        <p14:creationId xmlns:p14="http://schemas.microsoft.com/office/powerpoint/2010/main" val="258014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0DC4CD-E472-4DA4-AA2B-8EB83197D11D}" type="datetimeFigureOut">
              <a:rPr lang="en-GB" smtClean="0"/>
              <a:t>25/07/2017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18C84-CABC-4CD2-BBD4-0E20F34752B0}" type="slidenum">
              <a:rPr lang="en-GB" smtClean="0"/>
              <a:t>‹#›</a:t>
            </a:fld>
            <a:endParaRPr lang="en-GB"/>
          </a:p>
        </p:txBody>
      </p:sp>
    </p:spTree>
    <p:extLst>
      <p:ext uri="{BB962C8B-B14F-4D97-AF65-F5344CB8AC3E}">
        <p14:creationId xmlns:p14="http://schemas.microsoft.com/office/powerpoint/2010/main" val="182931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0DC4CD-E472-4DA4-AA2B-8EB83197D11D}" type="datetimeFigureOut">
              <a:rPr lang="en-GB" smtClean="0"/>
              <a:t>25/07/2017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618C84-CABC-4CD2-BBD4-0E20F34752B0}" type="slidenum">
              <a:rPr lang="en-GB" smtClean="0"/>
              <a:t>‹#›</a:t>
            </a:fld>
            <a:endParaRPr lang="en-GB"/>
          </a:p>
        </p:txBody>
      </p:sp>
    </p:spTree>
    <p:extLst>
      <p:ext uri="{BB962C8B-B14F-4D97-AF65-F5344CB8AC3E}">
        <p14:creationId xmlns:p14="http://schemas.microsoft.com/office/powerpoint/2010/main" val="11801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0DC4CD-E472-4DA4-AA2B-8EB83197D11D}" type="datetimeFigureOut">
              <a:rPr lang="en-GB" smtClean="0"/>
              <a:t>25/07/2017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618C84-CABC-4CD2-BBD4-0E20F34752B0}" type="slidenum">
              <a:rPr lang="en-GB" smtClean="0"/>
              <a:t>‹#›</a:t>
            </a:fld>
            <a:endParaRPr lang="en-GB"/>
          </a:p>
        </p:txBody>
      </p:sp>
    </p:spTree>
    <p:extLst>
      <p:ext uri="{BB962C8B-B14F-4D97-AF65-F5344CB8AC3E}">
        <p14:creationId xmlns:p14="http://schemas.microsoft.com/office/powerpoint/2010/main" val="191243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0DC4CD-E472-4DA4-AA2B-8EB83197D11D}" type="datetimeFigureOut">
              <a:rPr lang="en-GB" smtClean="0"/>
              <a:t>25/07/2017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618C84-CABC-4CD2-BBD4-0E20F34752B0}" type="slidenum">
              <a:rPr lang="en-GB" smtClean="0"/>
              <a:t>‹#›</a:t>
            </a:fld>
            <a:endParaRPr lang="en-GB"/>
          </a:p>
        </p:txBody>
      </p:sp>
    </p:spTree>
    <p:extLst>
      <p:ext uri="{BB962C8B-B14F-4D97-AF65-F5344CB8AC3E}">
        <p14:creationId xmlns:p14="http://schemas.microsoft.com/office/powerpoint/2010/main" val="355064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DC4CD-E472-4DA4-AA2B-8EB83197D11D}" type="datetimeFigureOut">
              <a:rPr lang="en-GB" smtClean="0"/>
              <a:t>25/07/2017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618C84-CABC-4CD2-BBD4-0E20F34752B0}" type="slidenum">
              <a:rPr lang="en-GB" smtClean="0"/>
              <a:t>‹#›</a:t>
            </a:fld>
            <a:endParaRPr lang="en-GB"/>
          </a:p>
        </p:txBody>
      </p:sp>
    </p:spTree>
    <p:extLst>
      <p:ext uri="{BB962C8B-B14F-4D97-AF65-F5344CB8AC3E}">
        <p14:creationId xmlns:p14="http://schemas.microsoft.com/office/powerpoint/2010/main" val="912117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0DC4CD-E472-4DA4-AA2B-8EB83197D11D}" type="datetimeFigureOut">
              <a:rPr lang="en-GB" smtClean="0"/>
              <a:t>25/07/2017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618C84-CABC-4CD2-BBD4-0E20F34752B0}" type="slidenum">
              <a:rPr lang="en-GB" smtClean="0"/>
              <a:t>‹#›</a:t>
            </a:fld>
            <a:endParaRPr lang="en-GB"/>
          </a:p>
        </p:txBody>
      </p:sp>
    </p:spTree>
    <p:extLst>
      <p:ext uri="{BB962C8B-B14F-4D97-AF65-F5344CB8AC3E}">
        <p14:creationId xmlns:p14="http://schemas.microsoft.com/office/powerpoint/2010/main" val="372023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0DC4CD-E472-4DA4-AA2B-8EB83197D11D}" type="datetimeFigureOut">
              <a:rPr lang="en-GB" smtClean="0"/>
              <a:t>25/07/2017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618C84-CABC-4CD2-BBD4-0E20F34752B0}" type="slidenum">
              <a:rPr lang="en-GB" smtClean="0"/>
              <a:t>‹#›</a:t>
            </a:fld>
            <a:endParaRPr lang="en-GB"/>
          </a:p>
        </p:txBody>
      </p:sp>
    </p:spTree>
    <p:extLst>
      <p:ext uri="{BB962C8B-B14F-4D97-AF65-F5344CB8AC3E}">
        <p14:creationId xmlns:p14="http://schemas.microsoft.com/office/powerpoint/2010/main" val="10835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DC4CD-E472-4DA4-AA2B-8EB83197D11D}" type="datetimeFigureOut">
              <a:rPr lang="en-GB" smtClean="0"/>
              <a:t>25/07/2017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18C84-CABC-4CD2-BBD4-0E20F34752B0}" type="slidenum">
              <a:rPr lang="en-GB" smtClean="0"/>
              <a:t>‹#›</a:t>
            </a:fld>
            <a:endParaRPr lang="en-GB"/>
          </a:p>
        </p:txBody>
      </p:sp>
    </p:spTree>
    <p:extLst>
      <p:ext uri="{BB962C8B-B14F-4D97-AF65-F5344CB8AC3E}">
        <p14:creationId xmlns:p14="http://schemas.microsoft.com/office/powerpoint/2010/main" val="3032574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E8FD7-C5D4-46B9-8727-EE71B92E0339}" type="datetimeFigureOut">
              <a:rPr lang="en-GB" smtClean="0"/>
              <a:t>25/07/2017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E0E8D-98E1-493B-BFF5-DCA56B15AE23}" type="slidenum">
              <a:rPr lang="en-GB" smtClean="0"/>
              <a:t>‹#›</a:t>
            </a:fld>
            <a:endParaRPr lang="en-GB"/>
          </a:p>
        </p:txBody>
      </p:sp>
    </p:spTree>
    <p:extLst>
      <p:ext uri="{BB962C8B-B14F-4D97-AF65-F5344CB8AC3E}">
        <p14:creationId xmlns:p14="http://schemas.microsoft.com/office/powerpoint/2010/main" val="188761854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001"/>
            <a:ext cx="9144000" cy="1470025"/>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GB" dirty="0"/>
              <a:t>Students, using Care Opinion, </a:t>
            </a:r>
            <a:br>
              <a:rPr lang="en-GB" dirty="0"/>
            </a:br>
            <a:r>
              <a:rPr lang="en-GB" dirty="0"/>
              <a:t>as ‘agents of change’</a:t>
            </a:r>
          </a:p>
        </p:txBody>
      </p:sp>
      <p:sp>
        <p:nvSpPr>
          <p:cNvPr id="5" name="Subtitle 4"/>
          <p:cNvSpPr>
            <a:spLocks noGrp="1"/>
          </p:cNvSpPr>
          <p:nvPr>
            <p:ph type="subTitle" idx="1"/>
          </p:nvPr>
        </p:nvSpPr>
        <p:spPr>
          <a:xfrm>
            <a:off x="0" y="1511169"/>
            <a:ext cx="8892480" cy="1752600"/>
          </a:xfrm>
        </p:spPr>
        <p:txBody>
          <a:bodyPr/>
          <a:lstStyle/>
          <a:p>
            <a:r>
              <a:rPr lang="en-GB" dirty="0">
                <a:solidFill>
                  <a:srgbClr val="002060"/>
                </a:solidFill>
              </a:rPr>
              <a:t>Plymouth University</a:t>
            </a:r>
          </a:p>
          <a:p>
            <a:r>
              <a:rPr lang="en-GB" sz="2800" dirty="0">
                <a:solidFill>
                  <a:srgbClr val="002060"/>
                </a:solidFill>
              </a:rPr>
              <a:t>Pam Nelmes, Kim Young, Ray Jones, Rebecca Baines</a:t>
            </a:r>
          </a:p>
        </p:txBody>
      </p:sp>
      <p:pic>
        <p:nvPicPr>
          <p:cNvPr id="4" name="Picture 3"/>
          <p:cNvPicPr>
            <a:picLocks noChangeAspect="1"/>
          </p:cNvPicPr>
          <p:nvPr/>
        </p:nvPicPr>
        <p:blipFill>
          <a:blip r:embed="rId2"/>
          <a:stretch>
            <a:fillRect/>
          </a:stretch>
        </p:blipFill>
        <p:spPr>
          <a:xfrm>
            <a:off x="0" y="2727992"/>
            <a:ext cx="9144000" cy="4130008"/>
          </a:xfrm>
          <a:prstGeom prst="rect">
            <a:avLst/>
          </a:prstGeom>
        </p:spPr>
      </p:pic>
    </p:spTree>
    <p:extLst>
      <p:ext uri="{BB962C8B-B14F-4D97-AF65-F5344CB8AC3E}">
        <p14:creationId xmlns:p14="http://schemas.microsoft.com/office/powerpoint/2010/main" val="647266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Rectangle 7"/>
          <p:cNvSpPr/>
          <p:nvPr/>
        </p:nvSpPr>
        <p:spPr>
          <a:xfrm>
            <a:off x="423350" y="1778526"/>
            <a:ext cx="8229600" cy="1885930"/>
          </a:xfrm>
          <a:prstGeom prst="rect">
            <a:avLst/>
          </a:prstGeom>
          <a:solidFill>
            <a:srgbClr val="E1C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200" y="542950"/>
            <a:ext cx="8229600" cy="1143000"/>
          </a:xfrm>
        </p:spPr>
        <p:txBody>
          <a:bodyPr>
            <a:normAutofit/>
          </a:bodyPr>
          <a:lstStyle/>
          <a:p>
            <a:pPr algn="ctr"/>
            <a:r>
              <a:rPr lang="en-GB" sz="3600" b="1" dirty="0">
                <a:latin typeface="Arial" panose="020B0604020202020204" pitchFamily="34" charset="0"/>
                <a:cs typeface="Arial" panose="020B0604020202020204" pitchFamily="34" charset="0"/>
              </a:rPr>
              <a:t>Discussion and demonstration of digital health</a:t>
            </a:r>
            <a:endParaRPr lang="en-GB" sz="3600" dirty="0"/>
          </a:p>
        </p:txBody>
      </p:sp>
      <p:sp>
        <p:nvSpPr>
          <p:cNvPr id="3" name="Content Placeholder 2"/>
          <p:cNvSpPr>
            <a:spLocks noGrp="1"/>
          </p:cNvSpPr>
          <p:nvPr>
            <p:ph idx="1"/>
          </p:nvPr>
        </p:nvSpPr>
        <p:spPr>
          <a:xfrm>
            <a:off x="457200" y="1847106"/>
            <a:ext cx="8229600" cy="4176464"/>
          </a:xfrm>
        </p:spPr>
        <p:txBody>
          <a:bodyPr>
            <a:noAutofit/>
          </a:bodyPr>
          <a:lstStyle/>
          <a:p>
            <a:pPr>
              <a:spcBef>
                <a:spcPts val="0"/>
              </a:spcBef>
            </a:pPr>
            <a:r>
              <a:rPr lang="en-GB" sz="2000" dirty="0">
                <a:latin typeface="Arial" panose="020B0604020202020204" pitchFamily="34" charset="0"/>
                <a:cs typeface="Arial" panose="020B0604020202020204" pitchFamily="34" charset="0"/>
              </a:rPr>
              <a:t>93 first year adult nursing students discussed and demonstrated digital health to an older relative, friend, or neighbour as part of their digital professionalism assessment.</a:t>
            </a:r>
          </a:p>
          <a:p>
            <a:pPr>
              <a:spcBef>
                <a:spcPts val="0"/>
              </a:spcBef>
            </a:pPr>
            <a:endParaRPr lang="en-GB" sz="20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A secondary analysis was completed of students reflective logs.</a:t>
            </a:r>
          </a:p>
          <a:p>
            <a:pPr>
              <a:spcBef>
                <a:spcPts val="0"/>
              </a:spcBef>
            </a:pPr>
            <a:endParaRPr lang="en-GB" sz="2000" dirty="0">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a:srcRect l="17527" t="19858" r="58764" b="33295"/>
          <a:stretch/>
        </p:blipFill>
        <p:spPr>
          <a:xfrm>
            <a:off x="2283362" y="3443203"/>
            <a:ext cx="4906108" cy="3186197"/>
          </a:xfrm>
          <a:prstGeom prst="rect">
            <a:avLst/>
          </a:prstGeom>
          <a:ln w="25400">
            <a:solidFill>
              <a:srgbClr val="0070C0"/>
            </a:solidFill>
          </a:ln>
        </p:spPr>
      </p:pic>
    </p:spTree>
    <p:extLst>
      <p:ext uri="{BB962C8B-B14F-4D97-AF65-F5344CB8AC3E}">
        <p14:creationId xmlns:p14="http://schemas.microsoft.com/office/powerpoint/2010/main" val="192063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8152" y="945282"/>
            <a:ext cx="7772400" cy="1470025"/>
          </a:xfrm>
        </p:spPr>
        <p:txBody>
          <a:bodyPr>
            <a:noAutofit/>
          </a:bodyPr>
          <a:lstStyle/>
          <a:p>
            <a:r>
              <a:rPr lang="en-GB" sz="2800" b="1" dirty="0">
                <a:latin typeface="Arial" panose="020B0604020202020204" pitchFamily="34" charset="0"/>
                <a:cs typeface="Arial" panose="020B0604020202020204" pitchFamily="34" charset="0"/>
              </a:rPr>
              <a:t>Citizen Contacts as part of Wider Patient Engagement in the Nursing Curriculum</a:t>
            </a:r>
            <a:br>
              <a:rPr lang="en-GB" sz="2800" b="1" dirty="0">
                <a:latin typeface="Arial" panose="020B0604020202020204" pitchFamily="34" charset="0"/>
                <a:cs typeface="Arial" panose="020B0604020202020204" pitchFamily="34" charset="0"/>
              </a:rPr>
            </a:br>
            <a:r>
              <a:rPr lang="en-GB" sz="2000" i="1" dirty="0">
                <a:latin typeface="Arial" panose="020B0604020202020204" pitchFamily="34" charset="0"/>
                <a:cs typeface="Arial" panose="020B0604020202020204" pitchFamily="34" charset="0"/>
              </a:rPr>
              <a:t>(Toni Page PhD Project)</a:t>
            </a:r>
            <a:endParaRPr lang="en-GB" sz="2000" i="1"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10" name="Rounded Rectangle 9"/>
          <p:cNvSpPr/>
          <p:nvPr/>
        </p:nvSpPr>
        <p:spPr>
          <a:xfrm>
            <a:off x="518864" y="2745205"/>
            <a:ext cx="8229600" cy="1254022"/>
          </a:xfrm>
          <a:prstGeom prst="roundRect">
            <a:avLst/>
          </a:prstGeom>
          <a:solidFill>
            <a:srgbClr val="FAF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2"/>
          <p:cNvSpPr txBox="1">
            <a:spLocks/>
          </p:cNvSpPr>
          <p:nvPr/>
        </p:nvSpPr>
        <p:spPr>
          <a:xfrm>
            <a:off x="457200" y="2532609"/>
            <a:ext cx="8229600" cy="18642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68288"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tab pos="715963" algn="l"/>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explore the feasibility of all nursing students visiting individuals living with one or more long-term condition(s), in a non-clinical setting, as part of the nursing curriculum.</a:t>
            </a:r>
          </a:p>
          <a:p>
            <a:pPr marL="268288"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tab pos="715963" algn="l"/>
              </a:tabLst>
              <a:defRPr/>
            </a:pP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1268730" y="539496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605790" y="4329450"/>
            <a:ext cx="8142674"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project aims to be </a:t>
            </a: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mutually beneficial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both students and citizen contacts, providing the chance for: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to </a:t>
            </a: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learn from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community, and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to </a:t>
            </a: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help</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community (</a:t>
            </a: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 using and learning about using the Internet for health</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56025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1" name="Rounded Rectangle 10"/>
          <p:cNvSpPr/>
          <p:nvPr/>
        </p:nvSpPr>
        <p:spPr>
          <a:xfrm>
            <a:off x="427424" y="573504"/>
            <a:ext cx="8229600" cy="3914331"/>
          </a:xfrm>
          <a:prstGeom prst="roundRect">
            <a:avLst/>
          </a:prstGeom>
          <a:solidFill>
            <a:srgbClr val="FAF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p:cNvSpPr txBox="1">
            <a:spLocks/>
          </p:cNvSpPr>
          <p:nvPr/>
        </p:nvSpPr>
        <p:spPr>
          <a:xfrm>
            <a:off x="550982" y="820945"/>
            <a:ext cx="8106042"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Nursing students in pairs visit citizen contacts </a:t>
            </a:r>
            <a:r>
              <a:rPr kumimoji="0" lang="en-GB"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twice</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a </a:t>
            </a:r>
            <a:r>
              <a:rPr kumimoji="0" lang="en-GB"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non-clinical setting</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Each student visit two citizens.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0"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visit provides students chance to</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hear the citizen contacts ‘story’ and learn from it</a:t>
            </a:r>
            <a:r>
              <a:rPr kumimoji="0" lang="en-GB" sz="20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0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a:t>
            </a:r>
            <a:r>
              <a:rPr kumimoji="0" lang="en-GB" sz="20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Signpost for citizen good </a:t>
            </a:r>
            <a:r>
              <a:rPr kumimoji="0" lang="en-GB" sz="2000" b="1" i="0"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ehealth</a:t>
            </a:r>
            <a:r>
              <a:rPr kumimoji="0" lang="en-GB" sz="2000" b="1" i="0"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website including </a:t>
            </a:r>
            <a:r>
              <a:rPr kumimoji="0" lang="en-GB" sz="2000" b="1" i="0" strike="noStrike" kern="1200" cap="none" spc="0" normalizeH="0" noProof="0" dirty="0" err="1">
                <a:ln>
                  <a:noFill/>
                </a:ln>
                <a:solidFill>
                  <a:srgbClr val="0070C0"/>
                </a:solidFill>
                <a:effectLst/>
                <a:uLnTx/>
                <a:uFillTx/>
                <a:latin typeface="Arial" panose="020B0604020202020204" pitchFamily="34" charset="0"/>
                <a:ea typeface="+mn-ea"/>
                <a:cs typeface="Arial" panose="020B0604020202020204" pitchFamily="34" charset="0"/>
              </a:rPr>
              <a:t>CareOpinion</a:t>
            </a:r>
            <a:r>
              <a:rPr kumimoji="0" lang="en-GB" sz="2000" b="1" i="0"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rPr>
              <a:t> </a:t>
            </a:r>
            <a:endParaRPr kumimoji="0" lang="en-GB" sz="2000" b="1" i="0"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second visit summarises first visit and explores what has happened or changed since.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0"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Students will not provide clinical information.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66160" y="4259235"/>
            <a:ext cx="3068880" cy="1926972"/>
          </a:xfrm>
          <a:prstGeom prst="rect">
            <a:avLst/>
          </a:prstGeom>
          <a:ln w="25400">
            <a:solidFill>
              <a:schemeClr val="accent1">
                <a:shade val="50000"/>
              </a:schemeClr>
            </a:solidFill>
          </a:ln>
        </p:spPr>
      </p:pic>
    </p:spTree>
    <p:extLst>
      <p:ext uri="{BB962C8B-B14F-4D97-AF65-F5344CB8AC3E}">
        <p14:creationId xmlns:p14="http://schemas.microsoft.com/office/powerpoint/2010/main" val="388229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3600" dirty="0">
                <a:solidFill>
                  <a:prstClr val="black"/>
                </a:solidFill>
              </a:rPr>
              <a:t>Finally we encourage students to review patient feedback before going on placements – hoping that not only to orientate to that placement, but students also to tell placement mentors about Care Opinion and can bring patient stories to their attention.</a:t>
            </a:r>
          </a:p>
          <a:p>
            <a:endParaRPr lang="en-GB" dirty="0"/>
          </a:p>
        </p:txBody>
      </p:sp>
      <p:pic>
        <p:nvPicPr>
          <p:cNvPr id="4" name="Picture 3"/>
          <p:cNvPicPr>
            <a:picLocks noChangeAspect="1"/>
          </p:cNvPicPr>
          <p:nvPr/>
        </p:nvPicPr>
        <p:blipFill>
          <a:blip r:embed="rId2"/>
          <a:stretch>
            <a:fillRect/>
          </a:stretch>
        </p:blipFill>
        <p:spPr>
          <a:xfrm>
            <a:off x="7308489" y="6061433"/>
            <a:ext cx="1792379" cy="499915"/>
          </a:xfrm>
          <a:prstGeom prst="rect">
            <a:avLst/>
          </a:prstGeom>
        </p:spPr>
      </p:pic>
      <p:sp>
        <p:nvSpPr>
          <p:cNvPr id="6"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sz="3200" dirty="0"/>
              <a:t>Plymouth University Undergraduate  </a:t>
            </a:r>
            <a:br>
              <a:rPr lang="en-GB" sz="3200" dirty="0"/>
            </a:br>
            <a:r>
              <a:rPr lang="en-GB" sz="3200" dirty="0"/>
              <a:t>Pre-Registration Nursing Programme</a:t>
            </a:r>
          </a:p>
        </p:txBody>
      </p:sp>
    </p:spTree>
    <p:extLst>
      <p:ext uri="{BB962C8B-B14F-4D97-AF65-F5344CB8AC3E}">
        <p14:creationId xmlns:p14="http://schemas.microsoft.com/office/powerpoint/2010/main" val="2828322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en-GB" dirty="0"/>
              <a:t>PhD Mental Health – </a:t>
            </a:r>
          </a:p>
        </p:txBody>
      </p:sp>
      <p:sp>
        <p:nvSpPr>
          <p:cNvPr id="3" name="Content Placeholder 2"/>
          <p:cNvSpPr>
            <a:spLocks noGrp="1"/>
          </p:cNvSpPr>
          <p:nvPr>
            <p:ph idx="1"/>
          </p:nvPr>
        </p:nvSpPr>
        <p:spPr/>
        <p:txBody>
          <a:bodyPr>
            <a:normAutofit/>
          </a:bodyPr>
          <a:lstStyle/>
          <a:p>
            <a:pPr lvl="0"/>
            <a:r>
              <a:rPr lang="en-GB" sz="2200" dirty="0">
                <a:solidFill>
                  <a:prstClr val="black"/>
                </a:solidFill>
              </a:rPr>
              <a:t>Care Opinion can:</a:t>
            </a:r>
          </a:p>
          <a:p>
            <a:pPr lvl="1"/>
            <a:r>
              <a:rPr lang="en-GB" sz="2000" dirty="0">
                <a:solidFill>
                  <a:prstClr val="black"/>
                </a:solidFill>
              </a:rPr>
              <a:t>Show us what service users value in their healthcare experiences</a:t>
            </a:r>
          </a:p>
          <a:p>
            <a:pPr lvl="1"/>
            <a:r>
              <a:rPr lang="en-GB" sz="2000" dirty="0">
                <a:solidFill>
                  <a:prstClr val="black"/>
                </a:solidFill>
              </a:rPr>
              <a:t>Identify areas for improvement</a:t>
            </a:r>
          </a:p>
          <a:p>
            <a:pPr lvl="1"/>
            <a:r>
              <a:rPr lang="en-GB" sz="2000" dirty="0">
                <a:solidFill>
                  <a:prstClr val="black"/>
                </a:solidFill>
              </a:rPr>
              <a:t>Lead to beneficial change</a:t>
            </a:r>
          </a:p>
          <a:p>
            <a:pPr marL="457200" lvl="1" indent="0">
              <a:buNone/>
            </a:pPr>
            <a:endParaRPr lang="en-GB" sz="2000" dirty="0">
              <a:solidFill>
                <a:prstClr val="black"/>
              </a:solidFill>
            </a:endParaRPr>
          </a:p>
          <a:p>
            <a:pPr lvl="0"/>
            <a:r>
              <a:rPr lang="en-GB" sz="2200" b="1" dirty="0">
                <a:solidFill>
                  <a:prstClr val="black"/>
                </a:solidFill>
              </a:rPr>
              <a:t>However, this can only realistically  be achieved if someone is listening </a:t>
            </a:r>
            <a:r>
              <a:rPr lang="en-GB" sz="2200" b="1" u="sng" dirty="0">
                <a:solidFill>
                  <a:prstClr val="black"/>
                </a:solidFill>
              </a:rPr>
              <a:t>and </a:t>
            </a:r>
            <a:r>
              <a:rPr lang="en-GB" sz="2200" b="1" dirty="0">
                <a:solidFill>
                  <a:prstClr val="black"/>
                </a:solidFill>
              </a:rPr>
              <a:t>responds. </a:t>
            </a:r>
          </a:p>
          <a:p>
            <a:pPr lvl="0"/>
            <a:endParaRPr lang="en-GB" sz="2200" dirty="0">
              <a:solidFill>
                <a:prstClr val="black"/>
              </a:solidFill>
            </a:endParaRPr>
          </a:p>
          <a:p>
            <a:pPr lvl="0"/>
            <a:r>
              <a:rPr lang="en-GB" sz="2200" dirty="0">
                <a:solidFill>
                  <a:prstClr val="black"/>
                </a:solidFill>
              </a:rPr>
              <a:t>In collaboration with a mental health patient research partner we developed a response framework outlining how to satisfactorily respond to patient feedback from the mental health community in an online environment. </a:t>
            </a:r>
          </a:p>
        </p:txBody>
      </p:sp>
    </p:spTree>
    <p:extLst>
      <p:ext uri="{BB962C8B-B14F-4D97-AF65-F5344CB8AC3E}">
        <p14:creationId xmlns:p14="http://schemas.microsoft.com/office/powerpoint/2010/main" val="1997143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GB" dirty="0"/>
              <a:t>PhD Mental Health – Here’s how we did it</a:t>
            </a:r>
          </a:p>
        </p:txBody>
      </p:sp>
      <p:sp>
        <p:nvSpPr>
          <p:cNvPr id="3" name="Content Placeholder 2"/>
          <p:cNvSpPr>
            <a:spLocks noGrp="1"/>
          </p:cNvSpPr>
          <p:nvPr>
            <p:ph idx="1"/>
          </p:nvPr>
        </p:nvSpPr>
        <p:spPr/>
        <p:txBody>
          <a:bodyPr>
            <a:normAutofit fontScale="77500" lnSpcReduction="20000"/>
          </a:bodyPr>
          <a:lstStyle/>
          <a:p>
            <a:r>
              <a:rPr lang="en-GB" dirty="0"/>
              <a:t>Methods – four interrelated stages:</a:t>
            </a:r>
          </a:p>
          <a:p>
            <a:endParaRPr lang="en-GB" dirty="0"/>
          </a:p>
          <a:p>
            <a:pPr marL="514350" indent="-514350">
              <a:buFont typeface="+mj-lt"/>
              <a:buAutoNum type="arabicPeriod"/>
            </a:pPr>
            <a:r>
              <a:rPr lang="en-GB" u="sng" dirty="0"/>
              <a:t>Systematic search </a:t>
            </a:r>
            <a:r>
              <a:rPr lang="en-GB" dirty="0"/>
              <a:t>of published stories about adult mental health services or experiences in the South West of England (Jan2005-Jan2017) </a:t>
            </a:r>
          </a:p>
          <a:p>
            <a:pPr marL="514350" indent="-514350">
              <a:buFont typeface="+mj-lt"/>
              <a:buAutoNum type="arabicPeriod"/>
            </a:pPr>
            <a:r>
              <a:rPr lang="en-GB" u="sng" dirty="0"/>
              <a:t>Thematic analysis </a:t>
            </a:r>
            <a:r>
              <a:rPr lang="en-GB" dirty="0"/>
              <a:t>of a representative sample (20%, n=37) in collaboration with a patient-research partner to identify factors likely to influence patient response satisfaction; </a:t>
            </a:r>
          </a:p>
          <a:p>
            <a:pPr marL="514350" indent="-514350">
              <a:buFont typeface="+mj-lt"/>
              <a:buAutoNum type="arabicPeriod"/>
            </a:pPr>
            <a:r>
              <a:rPr lang="en-GB" u="sng" dirty="0"/>
              <a:t>Discussion and validation </a:t>
            </a:r>
            <a:r>
              <a:rPr lang="en-GB" dirty="0"/>
              <a:t>of identified factors with a wider patient-carer stakeholder group (n=12), leading to the co-production of a best-practice response framework </a:t>
            </a:r>
          </a:p>
          <a:p>
            <a:pPr marL="514350" indent="-514350">
              <a:buFont typeface="+mj-lt"/>
              <a:buAutoNum type="arabicPeriod"/>
            </a:pPr>
            <a:r>
              <a:rPr lang="en-GB" u="sng" dirty="0"/>
              <a:t>Quality appraisal </a:t>
            </a:r>
            <a:r>
              <a:rPr lang="en-GB" dirty="0"/>
              <a:t>of identified responses using the developed framework framework.    </a:t>
            </a:r>
          </a:p>
          <a:p>
            <a:endParaRPr lang="en-GB"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96336" y="5229200"/>
            <a:ext cx="1403648" cy="1403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73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576064"/>
          </a:xfrm>
        </p:spPr>
        <p:style>
          <a:lnRef idx="3">
            <a:schemeClr val="lt1"/>
          </a:lnRef>
          <a:fillRef idx="1">
            <a:schemeClr val="accent6"/>
          </a:fillRef>
          <a:effectRef idx="1">
            <a:schemeClr val="accent6"/>
          </a:effectRef>
          <a:fontRef idx="minor">
            <a:schemeClr val="lt1"/>
          </a:fontRef>
        </p:style>
        <p:txBody>
          <a:bodyPr>
            <a:noAutofit/>
          </a:bodyPr>
          <a:lstStyle/>
          <a:p>
            <a:r>
              <a:rPr lang="en-GB" sz="2000" dirty="0"/>
              <a:t>PhD Mental Health – This is what it looks like</a:t>
            </a:r>
          </a:p>
        </p:txBody>
      </p:sp>
      <p:grpSp>
        <p:nvGrpSpPr>
          <p:cNvPr id="4" name="Group 3"/>
          <p:cNvGrpSpPr/>
          <p:nvPr/>
        </p:nvGrpSpPr>
        <p:grpSpPr>
          <a:xfrm>
            <a:off x="539552" y="794217"/>
            <a:ext cx="8111139" cy="5803135"/>
            <a:chOff x="-4642" y="-51125"/>
            <a:chExt cx="5706941" cy="6981511"/>
          </a:xfrm>
        </p:grpSpPr>
        <p:grpSp>
          <p:nvGrpSpPr>
            <p:cNvPr id="5" name="Group 4"/>
            <p:cNvGrpSpPr/>
            <p:nvPr/>
          </p:nvGrpSpPr>
          <p:grpSpPr>
            <a:xfrm>
              <a:off x="-4642" y="-51125"/>
              <a:ext cx="5706941" cy="6981511"/>
              <a:chOff x="-4642" y="-51125"/>
              <a:chExt cx="5706941" cy="6981511"/>
            </a:xfrm>
          </p:grpSpPr>
          <p:sp>
            <p:nvSpPr>
              <p:cNvPr id="7" name="Rectangle 6"/>
              <p:cNvSpPr/>
              <p:nvPr/>
            </p:nvSpPr>
            <p:spPr>
              <a:xfrm>
                <a:off x="2369820" y="1021080"/>
                <a:ext cx="1603202" cy="917423"/>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Have you explained your role? What you’re responsible for etc.? </a:t>
                </a:r>
                <a:endParaRPr lang="en-GB" sz="1100">
                  <a:effectLst/>
                  <a:ea typeface="SimSun"/>
                  <a:cs typeface="Arial"/>
                </a:endParaRPr>
              </a:p>
            </p:txBody>
          </p:sp>
          <p:grpSp>
            <p:nvGrpSpPr>
              <p:cNvPr id="8" name="Group 7"/>
              <p:cNvGrpSpPr/>
              <p:nvPr/>
            </p:nvGrpSpPr>
            <p:grpSpPr>
              <a:xfrm>
                <a:off x="-4642" y="-51125"/>
                <a:ext cx="5706941" cy="6981511"/>
                <a:chOff x="-4642" y="-51125"/>
                <a:chExt cx="5706941" cy="6981511"/>
              </a:xfrm>
            </p:grpSpPr>
            <p:grpSp>
              <p:nvGrpSpPr>
                <p:cNvPr id="9" name="Group 8"/>
                <p:cNvGrpSpPr/>
                <p:nvPr/>
              </p:nvGrpSpPr>
              <p:grpSpPr>
                <a:xfrm>
                  <a:off x="-4642" y="-51125"/>
                  <a:ext cx="5706941" cy="6981511"/>
                  <a:chOff x="-4854" y="-59449"/>
                  <a:chExt cx="5967504" cy="8118264"/>
                </a:xfrm>
              </p:grpSpPr>
              <p:grpSp>
                <p:nvGrpSpPr>
                  <p:cNvPr id="13" name="Group 12"/>
                  <p:cNvGrpSpPr/>
                  <p:nvPr/>
                </p:nvGrpSpPr>
                <p:grpSpPr>
                  <a:xfrm>
                    <a:off x="-4854" y="-59449"/>
                    <a:ext cx="5967504" cy="4592532"/>
                    <a:chOff x="-4854" y="-59449"/>
                    <a:chExt cx="5967504" cy="4592532"/>
                  </a:xfrm>
                </p:grpSpPr>
                <p:sp>
                  <p:nvSpPr>
                    <p:cNvPr id="24" name="Rectangle 23"/>
                    <p:cNvSpPr/>
                    <p:nvPr/>
                  </p:nvSpPr>
                  <p:spPr>
                    <a:xfrm>
                      <a:off x="2476500" y="2320878"/>
                      <a:ext cx="1676400" cy="1066800"/>
                    </a:xfrm>
                    <a:prstGeom prst="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50">
                          <a:effectLst/>
                          <a:ea typeface="SimSun"/>
                          <a:cs typeface="Arial"/>
                        </a:rPr>
                        <a:t>Are you responding within 7 days? If not, have you apologised and explained why there is a delay?</a:t>
                      </a:r>
                      <a:endParaRPr lang="en-GB" sz="1100">
                        <a:effectLst/>
                        <a:ea typeface="SimSun"/>
                        <a:cs typeface="Arial"/>
                      </a:endParaRPr>
                    </a:p>
                  </p:txBody>
                </p:sp>
                <p:sp>
                  <p:nvSpPr>
                    <p:cNvPr id="25" name="Rectangle 24"/>
                    <p:cNvSpPr/>
                    <p:nvPr/>
                  </p:nvSpPr>
                  <p:spPr>
                    <a:xfrm>
                      <a:off x="4276788" y="1190625"/>
                      <a:ext cx="1676400" cy="106680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a:effectLst/>
                          <a:ea typeface="SimSun"/>
                          <a:cs typeface="Arial"/>
                        </a:rPr>
                        <a:t>Have you explained why you in particular are responding?	</a:t>
                      </a:r>
                      <a:endParaRPr lang="en-GB" sz="1100">
                        <a:effectLst/>
                        <a:ea typeface="SimSun"/>
                        <a:cs typeface="Arial"/>
                      </a:endParaRPr>
                    </a:p>
                  </p:txBody>
                </p:sp>
                <p:sp>
                  <p:nvSpPr>
                    <p:cNvPr id="26" name="Rectangle 25"/>
                    <p:cNvSpPr/>
                    <p:nvPr/>
                  </p:nvSpPr>
                  <p:spPr>
                    <a:xfrm>
                      <a:off x="695325" y="1190625"/>
                      <a:ext cx="1676400" cy="106680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Have you identified your role? </a:t>
                      </a:r>
                      <a:endParaRPr lang="en-GB" sz="1100">
                        <a:effectLst/>
                        <a:ea typeface="SimSun"/>
                        <a:cs typeface="Arial"/>
                      </a:endParaRPr>
                    </a:p>
                  </p:txBody>
                </p:sp>
                <p:sp>
                  <p:nvSpPr>
                    <p:cNvPr id="27" name="Rectangle 26"/>
                    <p:cNvSpPr/>
                    <p:nvPr/>
                  </p:nvSpPr>
                  <p:spPr>
                    <a:xfrm>
                      <a:off x="-4854" y="-59449"/>
                      <a:ext cx="516255" cy="126827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Introductions</a:t>
                      </a:r>
                      <a:endParaRPr lang="en-GB" sz="1100" dirty="0">
                        <a:effectLst/>
                        <a:ea typeface="SimSun"/>
                        <a:cs typeface="Arial"/>
                      </a:endParaRPr>
                    </a:p>
                  </p:txBody>
                </p:sp>
                <p:sp>
                  <p:nvSpPr>
                    <p:cNvPr id="28" name="Rectangle 27"/>
                    <p:cNvSpPr/>
                    <p:nvPr/>
                  </p:nvSpPr>
                  <p:spPr>
                    <a:xfrm>
                      <a:off x="2495550" y="0"/>
                      <a:ext cx="1676400" cy="1066801"/>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SimSun"/>
                          <a:cs typeface="Arial"/>
                        </a:rPr>
                        <a:t>Have you provided your name in the title of your response?</a:t>
                      </a:r>
                      <a:endParaRPr lang="en-GB" sz="1100" dirty="0">
                        <a:effectLst/>
                        <a:ea typeface="SimSun"/>
                        <a:cs typeface="Arial"/>
                      </a:endParaRPr>
                    </a:p>
                  </p:txBody>
                </p:sp>
                <p:sp>
                  <p:nvSpPr>
                    <p:cNvPr id="29" name="Rectangle 28"/>
                    <p:cNvSpPr/>
                    <p:nvPr/>
                  </p:nvSpPr>
                  <p:spPr>
                    <a:xfrm>
                      <a:off x="714374" y="0"/>
                      <a:ext cx="1676400" cy="1066801"/>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a:effectLst/>
                          <a:ea typeface="SimSun"/>
                          <a:cs typeface="Arial"/>
                        </a:rPr>
                        <a:t>Have you provided a photo of yourself?</a:t>
                      </a:r>
                      <a:endParaRPr lang="en-GB" sz="1100">
                        <a:effectLst/>
                        <a:ea typeface="SimSun"/>
                        <a:cs typeface="Arial"/>
                      </a:endParaRPr>
                    </a:p>
                  </p:txBody>
                </p:sp>
                <p:sp>
                  <p:nvSpPr>
                    <p:cNvPr id="30" name="Rectangle 29"/>
                    <p:cNvSpPr/>
                    <p:nvPr/>
                  </p:nvSpPr>
                  <p:spPr>
                    <a:xfrm>
                      <a:off x="4286250" y="0"/>
                      <a:ext cx="1676400" cy="1066801"/>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a:effectLst/>
                          <a:ea typeface="SimSun"/>
                          <a:cs typeface="Arial"/>
                        </a:rPr>
                        <a:t>Have you named the story provider?</a:t>
                      </a:r>
                      <a:endParaRPr lang="en-GB" sz="1100">
                        <a:effectLst/>
                        <a:ea typeface="SimSun"/>
                        <a:cs typeface="Arial"/>
                      </a:endParaRPr>
                    </a:p>
                  </p:txBody>
                </p:sp>
                <p:sp>
                  <p:nvSpPr>
                    <p:cNvPr id="31" name="Rectangle 30"/>
                    <p:cNvSpPr/>
                    <p:nvPr/>
                  </p:nvSpPr>
                  <p:spPr>
                    <a:xfrm>
                      <a:off x="0" y="1190625"/>
                      <a:ext cx="516255" cy="106680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Explanations</a:t>
                      </a:r>
                      <a:endParaRPr lang="en-GB" sz="1100">
                        <a:effectLst/>
                        <a:ea typeface="SimSun"/>
                        <a:cs typeface="Arial"/>
                      </a:endParaRPr>
                    </a:p>
                  </p:txBody>
                </p:sp>
                <p:sp>
                  <p:nvSpPr>
                    <p:cNvPr id="32" name="Rectangle 31"/>
                    <p:cNvSpPr/>
                    <p:nvPr/>
                  </p:nvSpPr>
                  <p:spPr>
                    <a:xfrm>
                      <a:off x="671802" y="3458239"/>
                      <a:ext cx="1676400" cy="1066800"/>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50">
                          <a:effectLst/>
                          <a:ea typeface="SimSun"/>
                          <a:cs typeface="Arial"/>
                        </a:rPr>
                        <a:t>Have you thanked the story provider for taking the time to provide their feedback?</a:t>
                      </a:r>
                      <a:endParaRPr lang="en-GB" sz="1100">
                        <a:effectLst/>
                        <a:ea typeface="SimSun"/>
                        <a:cs typeface="Arial"/>
                      </a:endParaRPr>
                    </a:p>
                  </p:txBody>
                </p:sp>
                <p:sp>
                  <p:nvSpPr>
                    <p:cNvPr id="33" name="Rectangle 32"/>
                    <p:cNvSpPr/>
                    <p:nvPr/>
                  </p:nvSpPr>
                  <p:spPr>
                    <a:xfrm>
                      <a:off x="4267214" y="3457857"/>
                      <a:ext cx="1676400" cy="1066800"/>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SimSun"/>
                          <a:cs typeface="Arial"/>
                        </a:rPr>
                        <a:t>If negative, have you apologised and reassured the provider that you are there to help and listen?**	</a:t>
                      </a:r>
                      <a:endParaRPr lang="en-GB" sz="1100" dirty="0">
                        <a:effectLst/>
                        <a:ea typeface="SimSun"/>
                        <a:cs typeface="Arial"/>
                      </a:endParaRPr>
                    </a:p>
                  </p:txBody>
                </p:sp>
                <p:sp>
                  <p:nvSpPr>
                    <p:cNvPr id="34" name="Rectangle 33"/>
                    <p:cNvSpPr/>
                    <p:nvPr/>
                  </p:nvSpPr>
                  <p:spPr>
                    <a:xfrm>
                      <a:off x="2486039" y="3457858"/>
                      <a:ext cx="1676400" cy="1066800"/>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If positive, have you offered to pass the feedback on?* </a:t>
                      </a:r>
                      <a:endParaRPr lang="en-GB" sz="1100">
                        <a:effectLst/>
                        <a:ea typeface="SimSun"/>
                        <a:cs typeface="Arial"/>
                      </a:endParaRPr>
                    </a:p>
                  </p:txBody>
                </p:sp>
                <p:sp>
                  <p:nvSpPr>
                    <p:cNvPr id="35" name="Rectangle 34"/>
                    <p:cNvSpPr/>
                    <p:nvPr/>
                  </p:nvSpPr>
                  <p:spPr>
                    <a:xfrm>
                      <a:off x="8666" y="3466283"/>
                      <a:ext cx="516255" cy="1066800"/>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Thanks &amp; apologies</a:t>
                      </a:r>
                      <a:endParaRPr lang="en-GB" sz="1100">
                        <a:effectLst/>
                        <a:ea typeface="SimSun"/>
                        <a:cs typeface="Arial"/>
                      </a:endParaRPr>
                    </a:p>
                  </p:txBody>
                </p:sp>
              </p:grpSp>
              <p:sp>
                <p:nvSpPr>
                  <p:cNvPr id="14" name="Rectangle 13"/>
                  <p:cNvSpPr/>
                  <p:nvPr/>
                </p:nvSpPr>
                <p:spPr>
                  <a:xfrm>
                    <a:off x="3314650" y="4658391"/>
                    <a:ext cx="2644766" cy="10668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SimSun"/>
                        <a:cs typeface="Arial"/>
                      </a:rPr>
                      <a:t>Have you offered to make contact with the story provider at a later date to check how they’re getting on? Have you made this clear? **</a:t>
                    </a:r>
                    <a:endParaRPr lang="en-GB" sz="1100" dirty="0">
                      <a:effectLst/>
                      <a:ea typeface="SimSun"/>
                      <a:cs typeface="Arial"/>
                    </a:endParaRPr>
                  </a:p>
                </p:txBody>
              </p:sp>
              <p:sp>
                <p:nvSpPr>
                  <p:cNvPr id="15" name="Rectangle 14"/>
                  <p:cNvSpPr/>
                  <p:nvPr/>
                </p:nvSpPr>
                <p:spPr>
                  <a:xfrm>
                    <a:off x="714374" y="4667915"/>
                    <a:ext cx="2504661" cy="10668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Have you uniquely tailored your response?</a:t>
                    </a:r>
                    <a:endParaRPr lang="en-GB" sz="1100" dirty="0">
                      <a:effectLst/>
                      <a:ea typeface="SimSun"/>
                      <a:cs typeface="Arial"/>
                    </a:endParaRPr>
                  </a:p>
                </p:txBody>
              </p:sp>
              <p:sp>
                <p:nvSpPr>
                  <p:cNvPr id="16" name="Rectangle 15"/>
                  <p:cNvSpPr/>
                  <p:nvPr/>
                </p:nvSpPr>
                <p:spPr>
                  <a:xfrm>
                    <a:off x="4286250" y="5829965"/>
                    <a:ext cx="1676400" cy="1066800"/>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a:effectLst/>
                        <a:ea typeface="SimSun"/>
                        <a:cs typeface="Arial"/>
                      </a:rPr>
                      <a:t>Have you provided more than one contact option?</a:t>
                    </a:r>
                    <a:endParaRPr lang="en-GB" sz="1100">
                      <a:effectLst/>
                      <a:ea typeface="SimSun"/>
                      <a:cs typeface="Arial"/>
                    </a:endParaRPr>
                  </a:p>
                  <a:p>
                    <a:pPr algn="ctr">
                      <a:lnSpc>
                        <a:spcPct val="115000"/>
                      </a:lnSpc>
                      <a:spcAft>
                        <a:spcPts val="1000"/>
                      </a:spcAft>
                    </a:pPr>
                    <a:r>
                      <a:rPr lang="en-GB" sz="1000">
                        <a:effectLst/>
                        <a:ea typeface="SimSun"/>
                        <a:cs typeface="Arial"/>
                      </a:rPr>
                      <a:t>Not everyone likes the phone.** </a:t>
                    </a:r>
                    <a:endParaRPr lang="en-GB" sz="1100">
                      <a:effectLst/>
                      <a:ea typeface="SimSun"/>
                      <a:cs typeface="Arial"/>
                    </a:endParaRPr>
                  </a:p>
                </p:txBody>
              </p:sp>
              <p:sp>
                <p:nvSpPr>
                  <p:cNvPr id="17" name="Rectangle 16"/>
                  <p:cNvSpPr/>
                  <p:nvPr/>
                </p:nvSpPr>
                <p:spPr>
                  <a:xfrm>
                    <a:off x="2495550" y="5829965"/>
                    <a:ext cx="1676400" cy="1066800"/>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Have you provided:</a:t>
                    </a:r>
                    <a:endParaRPr lang="en-GB" sz="1100">
                      <a:effectLst/>
                      <a:ea typeface="SimSun"/>
                      <a:cs typeface="Arial"/>
                    </a:endParaRPr>
                  </a:p>
                  <a:p>
                    <a:pPr marL="342900" lvl="0" indent="-342900">
                      <a:lnSpc>
                        <a:spcPct val="115000"/>
                      </a:lnSpc>
                      <a:spcAft>
                        <a:spcPts val="0"/>
                      </a:spcAft>
                      <a:buFont typeface="Symbol"/>
                      <a:buChar char=""/>
                    </a:pPr>
                    <a:r>
                      <a:rPr lang="en-GB" sz="1000">
                        <a:effectLst/>
                        <a:ea typeface="SimSun"/>
                        <a:cs typeface="Arial"/>
                      </a:rPr>
                      <a:t>contact details</a:t>
                    </a:r>
                    <a:endParaRPr lang="en-GB" sz="1100">
                      <a:effectLst/>
                      <a:ea typeface="SimSun"/>
                      <a:cs typeface="Arial"/>
                    </a:endParaRPr>
                  </a:p>
                  <a:p>
                    <a:pPr marL="342900" lvl="0" indent="-342900">
                      <a:lnSpc>
                        <a:spcPct val="115000"/>
                      </a:lnSpc>
                      <a:spcAft>
                        <a:spcPts val="0"/>
                      </a:spcAft>
                      <a:buFont typeface="Symbol"/>
                      <a:buChar char=""/>
                    </a:pPr>
                    <a:r>
                      <a:rPr lang="en-GB" sz="1000">
                        <a:effectLst/>
                        <a:ea typeface="SimSun"/>
                        <a:cs typeface="Arial"/>
                      </a:rPr>
                      <a:t>opening times</a:t>
                    </a:r>
                    <a:endParaRPr lang="en-GB" sz="1100">
                      <a:effectLst/>
                      <a:ea typeface="SimSun"/>
                      <a:cs typeface="Arial"/>
                    </a:endParaRPr>
                  </a:p>
                  <a:p>
                    <a:pPr marL="342900" lvl="0" indent="-342900">
                      <a:lnSpc>
                        <a:spcPct val="115000"/>
                      </a:lnSpc>
                      <a:spcAft>
                        <a:spcPts val="0"/>
                      </a:spcAft>
                      <a:buFont typeface="Symbol"/>
                      <a:buChar char=""/>
                    </a:pPr>
                    <a:r>
                      <a:rPr lang="en-GB" sz="1000" u="sng">
                        <a:effectLst/>
                        <a:ea typeface="SimSun"/>
                        <a:cs typeface="Arial"/>
                      </a:rPr>
                      <a:t>and </a:t>
                    </a:r>
                    <a:r>
                      <a:rPr lang="en-GB" sz="1000">
                        <a:effectLst/>
                        <a:ea typeface="SimSun"/>
                        <a:cs typeface="Arial"/>
                      </a:rPr>
                      <a:t>a named person</a:t>
                    </a:r>
                    <a:endParaRPr lang="en-GB" sz="1100">
                      <a:effectLst/>
                      <a:ea typeface="SimSun"/>
                      <a:cs typeface="Arial"/>
                    </a:endParaRPr>
                  </a:p>
                  <a:p>
                    <a:pPr algn="ctr">
                      <a:lnSpc>
                        <a:spcPct val="115000"/>
                      </a:lnSpc>
                      <a:spcAft>
                        <a:spcPts val="0"/>
                      </a:spcAft>
                    </a:pPr>
                    <a:r>
                      <a:rPr lang="en-GB" sz="1000">
                        <a:effectLst/>
                        <a:ea typeface="SimSun"/>
                        <a:cs typeface="Arial"/>
                      </a:rPr>
                      <a:t>for these services?**</a:t>
                    </a:r>
                    <a:endParaRPr lang="en-GB" sz="1100">
                      <a:effectLst/>
                      <a:ea typeface="SimSun"/>
                      <a:cs typeface="Arial"/>
                    </a:endParaRPr>
                  </a:p>
                </p:txBody>
              </p:sp>
              <p:sp>
                <p:nvSpPr>
                  <p:cNvPr id="18" name="Rectangle 17"/>
                  <p:cNvSpPr/>
                  <p:nvPr/>
                </p:nvSpPr>
                <p:spPr>
                  <a:xfrm>
                    <a:off x="714375" y="5829965"/>
                    <a:ext cx="1676400" cy="1066800"/>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Have you directed the story provider to other relevant services </a:t>
                    </a:r>
                    <a:r>
                      <a:rPr lang="en-GB" sz="1000" u="sng">
                        <a:effectLst/>
                        <a:ea typeface="SimSun"/>
                        <a:cs typeface="Arial"/>
                      </a:rPr>
                      <a:t>and</a:t>
                    </a:r>
                    <a:r>
                      <a:rPr lang="en-GB" sz="1000">
                        <a:effectLst/>
                        <a:ea typeface="SimSun"/>
                        <a:cs typeface="Arial"/>
                      </a:rPr>
                      <a:t> explained that services purpose?**</a:t>
                    </a:r>
                    <a:endParaRPr lang="en-GB" sz="1100">
                      <a:effectLst/>
                      <a:ea typeface="SimSun"/>
                      <a:cs typeface="Arial"/>
                    </a:endParaRPr>
                  </a:p>
                </p:txBody>
              </p:sp>
              <p:sp>
                <p:nvSpPr>
                  <p:cNvPr id="19" name="Rectangle 18"/>
                  <p:cNvSpPr/>
                  <p:nvPr/>
                </p:nvSpPr>
                <p:spPr>
                  <a:xfrm>
                    <a:off x="14197" y="4658391"/>
                    <a:ext cx="516255" cy="107632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Content</a:t>
                    </a:r>
                    <a:endParaRPr lang="en-GB" sz="1100">
                      <a:effectLst/>
                      <a:ea typeface="SimSun"/>
                      <a:cs typeface="Arial"/>
                    </a:endParaRPr>
                  </a:p>
                </p:txBody>
              </p:sp>
              <p:sp>
                <p:nvSpPr>
                  <p:cNvPr id="20" name="Rectangle 19"/>
                  <p:cNvSpPr/>
                  <p:nvPr/>
                </p:nvSpPr>
                <p:spPr>
                  <a:xfrm>
                    <a:off x="4286250" y="6992015"/>
                    <a:ext cx="1676400" cy="10668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a:effectLst/>
                        <a:ea typeface="SimSun"/>
                        <a:cs typeface="Arial"/>
                      </a:rPr>
                      <a:t> </a:t>
                    </a:r>
                    <a:endParaRPr lang="en-GB" sz="1100">
                      <a:effectLst/>
                      <a:ea typeface="SimSun"/>
                      <a:cs typeface="Arial"/>
                    </a:endParaRPr>
                  </a:p>
                </p:txBody>
              </p:sp>
              <p:sp>
                <p:nvSpPr>
                  <p:cNvPr id="21" name="Rectangle 20"/>
                  <p:cNvSpPr/>
                  <p:nvPr/>
                </p:nvSpPr>
                <p:spPr>
                  <a:xfrm>
                    <a:off x="2495550" y="6992015"/>
                    <a:ext cx="1676400" cy="10668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a:effectLst/>
                        <a:ea typeface="SimSun"/>
                        <a:cs typeface="Arial"/>
                      </a:rPr>
                      <a:t>Have you signed off your response in a polite manner? Would you be satisfied receiving this response?</a:t>
                    </a:r>
                    <a:endParaRPr lang="en-GB" sz="1100">
                      <a:effectLst/>
                      <a:ea typeface="SimSun"/>
                      <a:cs typeface="Arial"/>
                    </a:endParaRPr>
                  </a:p>
                </p:txBody>
              </p:sp>
              <p:sp>
                <p:nvSpPr>
                  <p:cNvPr id="22" name="Rectangle 21"/>
                  <p:cNvSpPr/>
                  <p:nvPr/>
                </p:nvSpPr>
                <p:spPr>
                  <a:xfrm>
                    <a:off x="714375" y="6992015"/>
                    <a:ext cx="1676400" cy="10668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 </a:t>
                    </a:r>
                    <a:endParaRPr lang="en-GB" sz="1100">
                      <a:effectLst/>
                      <a:ea typeface="SimSun"/>
                      <a:cs typeface="Arial"/>
                    </a:endParaRPr>
                  </a:p>
                </p:txBody>
              </p:sp>
              <p:sp>
                <p:nvSpPr>
                  <p:cNvPr id="23" name="Rectangle 22"/>
                  <p:cNvSpPr/>
                  <p:nvPr/>
                </p:nvSpPr>
                <p:spPr>
                  <a:xfrm>
                    <a:off x="22165" y="6992015"/>
                    <a:ext cx="516255" cy="10668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Sign-off</a:t>
                    </a:r>
                    <a:endParaRPr lang="en-GB" sz="1100">
                      <a:effectLst/>
                      <a:ea typeface="SimSun"/>
                      <a:cs typeface="Arial"/>
                    </a:endParaRPr>
                  </a:p>
                </p:txBody>
              </p:sp>
            </p:grpSp>
            <p:sp>
              <p:nvSpPr>
                <p:cNvPr id="10" name="Rectangle 9"/>
                <p:cNvSpPr/>
                <p:nvPr/>
              </p:nvSpPr>
              <p:spPr>
                <a:xfrm>
                  <a:off x="8287" y="1992485"/>
                  <a:ext cx="493714" cy="917424"/>
                </a:xfrm>
                <a:prstGeom prst="rect">
                  <a:avLst/>
                </a:prstGeom>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Speed of response</a:t>
                  </a:r>
                  <a:endParaRPr lang="en-GB" sz="1100">
                    <a:effectLst/>
                    <a:ea typeface="SimSun"/>
                    <a:cs typeface="Arial"/>
                  </a:endParaRPr>
                </a:p>
              </p:txBody>
            </p:sp>
            <p:sp>
              <p:nvSpPr>
                <p:cNvPr id="11" name="Rectangle 10"/>
                <p:cNvSpPr/>
                <p:nvPr/>
              </p:nvSpPr>
              <p:spPr>
                <a:xfrm>
                  <a:off x="4091940" y="1996440"/>
                  <a:ext cx="1602740" cy="916940"/>
                </a:xfrm>
                <a:prstGeom prst="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50">
                      <a:effectLst/>
                      <a:ea typeface="SimSun"/>
                      <a:cs typeface="Arial"/>
                    </a:rPr>
                    <a:t> </a:t>
                  </a:r>
                  <a:endParaRPr lang="en-GB" sz="1100">
                    <a:effectLst/>
                    <a:ea typeface="SimSun"/>
                    <a:cs typeface="Arial"/>
                  </a:endParaRPr>
                </a:p>
              </p:txBody>
            </p:sp>
            <p:sp>
              <p:nvSpPr>
                <p:cNvPr id="12" name="Rectangle 11"/>
                <p:cNvSpPr/>
                <p:nvPr/>
              </p:nvSpPr>
              <p:spPr>
                <a:xfrm>
                  <a:off x="655320" y="1996440"/>
                  <a:ext cx="1603202" cy="917423"/>
                </a:xfrm>
                <a:prstGeom prst="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50">
                      <a:effectLst/>
                      <a:ea typeface="SimSun"/>
                      <a:cs typeface="Arial"/>
                    </a:rPr>
                    <a:t> </a:t>
                  </a:r>
                  <a:endParaRPr lang="en-GB" sz="1100">
                    <a:effectLst/>
                    <a:ea typeface="SimSun"/>
                    <a:cs typeface="Arial"/>
                  </a:endParaRPr>
                </a:p>
              </p:txBody>
            </p:sp>
          </p:grpSp>
        </p:grpSp>
        <p:sp>
          <p:nvSpPr>
            <p:cNvPr id="6" name="Rectangle 5"/>
            <p:cNvSpPr/>
            <p:nvPr/>
          </p:nvSpPr>
          <p:spPr>
            <a:xfrm>
              <a:off x="15240" y="5006340"/>
              <a:ext cx="493713" cy="925613"/>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Signposting</a:t>
              </a:r>
              <a:endParaRPr lang="en-GB" sz="1100">
                <a:effectLst/>
                <a:ea typeface="SimSun"/>
                <a:cs typeface="Arial"/>
              </a:endParaRPr>
            </a:p>
          </p:txBody>
        </p:sp>
      </p:grpSp>
    </p:spTree>
    <p:extLst>
      <p:ext uri="{BB962C8B-B14F-4D97-AF65-F5344CB8AC3E}">
        <p14:creationId xmlns:p14="http://schemas.microsoft.com/office/powerpoint/2010/main" val="27644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498470" y="1229564"/>
            <a:ext cx="7146582" cy="764926"/>
            <a:chOff x="1498470" y="1229564"/>
            <a:chExt cx="7146582" cy="764926"/>
          </a:xfrm>
        </p:grpSpPr>
        <p:sp>
          <p:nvSpPr>
            <p:cNvPr id="7" name="Rectangle 6"/>
            <p:cNvSpPr/>
            <p:nvPr/>
          </p:nvSpPr>
          <p:spPr>
            <a:xfrm>
              <a:off x="3921540" y="1229564"/>
              <a:ext cx="2278593" cy="762576"/>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Have you explained your role? What you’re responsible for etc.? </a:t>
              </a:r>
              <a:endParaRPr lang="en-GB" sz="1100">
                <a:effectLst/>
                <a:ea typeface="SimSun"/>
                <a:cs typeface="Arial"/>
              </a:endParaRPr>
            </a:p>
          </p:txBody>
        </p:sp>
        <p:sp>
          <p:nvSpPr>
            <p:cNvPr id="25" name="Rectangle 24"/>
            <p:cNvSpPr/>
            <p:nvPr/>
          </p:nvSpPr>
          <p:spPr>
            <a:xfrm>
              <a:off x="6366459" y="1231915"/>
              <a:ext cx="2278593" cy="76257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SimSun"/>
                  <a:cs typeface="Arial"/>
                </a:rPr>
                <a:t>Have you explained why you in particular are responding?	</a:t>
              </a:r>
              <a:endParaRPr lang="en-GB" sz="1100" dirty="0">
                <a:effectLst/>
                <a:ea typeface="SimSun"/>
                <a:cs typeface="Arial"/>
              </a:endParaRPr>
            </a:p>
          </p:txBody>
        </p:sp>
        <p:sp>
          <p:nvSpPr>
            <p:cNvPr id="26" name="Rectangle 25"/>
            <p:cNvSpPr/>
            <p:nvPr/>
          </p:nvSpPr>
          <p:spPr>
            <a:xfrm>
              <a:off x="1498470" y="1231915"/>
              <a:ext cx="2278593" cy="76257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Have you identified your role? </a:t>
              </a:r>
              <a:endParaRPr lang="en-GB" sz="1100" dirty="0">
                <a:effectLst/>
                <a:ea typeface="SimSun"/>
                <a:cs typeface="Arial"/>
              </a:endParaRPr>
            </a:p>
          </p:txBody>
        </p:sp>
      </p:grpSp>
      <p:grpSp>
        <p:nvGrpSpPr>
          <p:cNvPr id="38" name="Group 37"/>
          <p:cNvGrpSpPr/>
          <p:nvPr/>
        </p:nvGrpSpPr>
        <p:grpSpPr>
          <a:xfrm>
            <a:off x="1524362" y="380827"/>
            <a:ext cx="7133551" cy="762576"/>
            <a:chOff x="1524362" y="380827"/>
            <a:chExt cx="7133551" cy="762576"/>
          </a:xfrm>
        </p:grpSpPr>
        <p:sp>
          <p:nvSpPr>
            <p:cNvPr id="28" name="Rectangle 27"/>
            <p:cNvSpPr/>
            <p:nvPr/>
          </p:nvSpPr>
          <p:spPr>
            <a:xfrm>
              <a:off x="3945368" y="380827"/>
              <a:ext cx="2278593" cy="762576"/>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SimSun"/>
                  <a:cs typeface="Arial"/>
                </a:rPr>
                <a:t>Have you provided your name in the title of your response?</a:t>
              </a:r>
              <a:endParaRPr lang="en-GB" sz="1100" dirty="0">
                <a:effectLst/>
                <a:ea typeface="SimSun"/>
                <a:cs typeface="Arial"/>
              </a:endParaRPr>
            </a:p>
          </p:txBody>
        </p:sp>
        <p:sp>
          <p:nvSpPr>
            <p:cNvPr id="29" name="Rectangle 28"/>
            <p:cNvSpPr/>
            <p:nvPr/>
          </p:nvSpPr>
          <p:spPr>
            <a:xfrm>
              <a:off x="1524362" y="380827"/>
              <a:ext cx="2278593" cy="762576"/>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SimSun"/>
                  <a:cs typeface="Arial"/>
                </a:rPr>
                <a:t>Have you provided a photo of yourself?</a:t>
              </a:r>
              <a:endParaRPr lang="en-GB" sz="1100" dirty="0">
                <a:effectLst/>
                <a:ea typeface="SimSun"/>
                <a:cs typeface="Arial"/>
              </a:endParaRPr>
            </a:p>
          </p:txBody>
        </p:sp>
        <p:sp>
          <p:nvSpPr>
            <p:cNvPr id="30" name="Rectangle 29"/>
            <p:cNvSpPr/>
            <p:nvPr/>
          </p:nvSpPr>
          <p:spPr>
            <a:xfrm>
              <a:off x="6379320" y="380827"/>
              <a:ext cx="2278593" cy="762576"/>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a:effectLst/>
                  <a:ea typeface="SimSun"/>
                  <a:cs typeface="Arial"/>
                </a:rPr>
                <a:t>Have you named the story provider?</a:t>
              </a:r>
              <a:endParaRPr lang="en-GB" sz="1100">
                <a:effectLst/>
                <a:ea typeface="SimSun"/>
                <a:cs typeface="Arial"/>
              </a:endParaRPr>
            </a:p>
          </p:txBody>
        </p:sp>
      </p:grpSp>
      <p:grpSp>
        <p:nvGrpSpPr>
          <p:cNvPr id="41" name="Group 40"/>
          <p:cNvGrpSpPr/>
          <p:nvPr/>
        </p:nvGrpSpPr>
        <p:grpSpPr>
          <a:xfrm>
            <a:off x="1501319" y="2852588"/>
            <a:ext cx="7149474" cy="762848"/>
            <a:chOff x="1501319" y="2852588"/>
            <a:chExt cx="7149474" cy="762848"/>
          </a:xfrm>
        </p:grpSpPr>
        <p:sp>
          <p:nvSpPr>
            <p:cNvPr id="32" name="Rectangle 31"/>
            <p:cNvSpPr/>
            <p:nvPr/>
          </p:nvSpPr>
          <p:spPr>
            <a:xfrm>
              <a:off x="1501319" y="2852861"/>
              <a:ext cx="2278593" cy="76257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50" dirty="0">
                  <a:effectLst/>
                  <a:ea typeface="SimSun"/>
                  <a:cs typeface="Arial"/>
                </a:rPr>
                <a:t>Have you thanked the story provider for taking the time to provide their feedback?</a:t>
              </a:r>
              <a:endParaRPr lang="en-GB" sz="1100" dirty="0">
                <a:effectLst/>
                <a:ea typeface="SimSun"/>
                <a:cs typeface="Arial"/>
              </a:endParaRPr>
            </a:p>
          </p:txBody>
        </p:sp>
        <p:sp>
          <p:nvSpPr>
            <p:cNvPr id="33" name="Rectangle 32"/>
            <p:cNvSpPr/>
            <p:nvPr/>
          </p:nvSpPr>
          <p:spPr>
            <a:xfrm>
              <a:off x="6372200" y="2852588"/>
              <a:ext cx="2278593" cy="76257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SimSun"/>
                  <a:cs typeface="Arial"/>
                </a:rPr>
                <a:t>If negative, have you apologised and reassured the provider that you are there to help and listen?**	</a:t>
              </a:r>
              <a:endParaRPr lang="en-GB" sz="1100" dirty="0">
                <a:effectLst/>
                <a:ea typeface="SimSun"/>
                <a:cs typeface="Arial"/>
              </a:endParaRPr>
            </a:p>
          </p:txBody>
        </p:sp>
        <p:sp>
          <p:nvSpPr>
            <p:cNvPr id="34" name="Rectangle 33"/>
            <p:cNvSpPr/>
            <p:nvPr/>
          </p:nvSpPr>
          <p:spPr>
            <a:xfrm>
              <a:off x="3932441" y="2852589"/>
              <a:ext cx="2278593" cy="76257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If positive, have you offered to pass the feedback on?* </a:t>
              </a:r>
              <a:endParaRPr lang="en-GB" sz="1100">
                <a:effectLst/>
                <a:ea typeface="SimSun"/>
                <a:cs typeface="Arial"/>
              </a:endParaRPr>
            </a:p>
          </p:txBody>
        </p:sp>
      </p:grpSp>
      <p:grpSp>
        <p:nvGrpSpPr>
          <p:cNvPr id="42" name="Group 41"/>
          <p:cNvGrpSpPr/>
          <p:nvPr/>
        </p:nvGrpSpPr>
        <p:grpSpPr>
          <a:xfrm>
            <a:off x="1501319" y="3710759"/>
            <a:ext cx="7152199" cy="769383"/>
            <a:chOff x="1501319" y="3710759"/>
            <a:chExt cx="7152199" cy="769383"/>
          </a:xfrm>
        </p:grpSpPr>
        <p:sp>
          <p:nvSpPr>
            <p:cNvPr id="14" name="Rectangle 13"/>
            <p:cNvSpPr/>
            <p:nvPr/>
          </p:nvSpPr>
          <p:spPr>
            <a:xfrm>
              <a:off x="5058704" y="3710759"/>
              <a:ext cx="3594814" cy="7625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SimSun"/>
                  <a:cs typeface="Arial"/>
                </a:rPr>
                <a:t>Have you offered to make contact with the story provider at a later date to check how they’re getting on? Have you made this clear? **</a:t>
              </a:r>
              <a:endParaRPr lang="en-GB" sz="1100" dirty="0">
                <a:effectLst/>
                <a:ea typeface="SimSun"/>
                <a:cs typeface="Arial"/>
              </a:endParaRPr>
            </a:p>
          </p:txBody>
        </p:sp>
        <p:sp>
          <p:nvSpPr>
            <p:cNvPr id="15" name="Rectangle 14"/>
            <p:cNvSpPr/>
            <p:nvPr/>
          </p:nvSpPr>
          <p:spPr>
            <a:xfrm>
              <a:off x="1501319" y="3717567"/>
              <a:ext cx="3427423" cy="7625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Have you uniquely tailored your response?</a:t>
              </a:r>
              <a:endParaRPr lang="en-GB" sz="1100" dirty="0">
                <a:effectLst/>
                <a:ea typeface="SimSun"/>
                <a:cs typeface="Arial"/>
              </a:endParaRPr>
            </a:p>
          </p:txBody>
        </p:sp>
      </p:grpSp>
      <p:grpSp>
        <p:nvGrpSpPr>
          <p:cNvPr id="43" name="Group 42"/>
          <p:cNvGrpSpPr/>
          <p:nvPr/>
        </p:nvGrpSpPr>
        <p:grpSpPr>
          <a:xfrm>
            <a:off x="1524363" y="4548229"/>
            <a:ext cx="7133550" cy="762575"/>
            <a:chOff x="1524363" y="4548229"/>
            <a:chExt cx="7133550" cy="762575"/>
          </a:xfrm>
        </p:grpSpPr>
        <p:sp>
          <p:nvSpPr>
            <p:cNvPr id="16" name="Rectangle 15"/>
            <p:cNvSpPr/>
            <p:nvPr/>
          </p:nvSpPr>
          <p:spPr>
            <a:xfrm>
              <a:off x="6379320" y="4548229"/>
              <a:ext cx="2278593" cy="762575"/>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SimSun"/>
                  <a:cs typeface="Arial"/>
                </a:rPr>
                <a:t>Have you provided more than one contact option?</a:t>
              </a:r>
              <a:endParaRPr lang="en-GB" sz="1100" dirty="0">
                <a:effectLst/>
                <a:ea typeface="SimSun"/>
                <a:cs typeface="Arial"/>
              </a:endParaRPr>
            </a:p>
            <a:p>
              <a:pPr algn="ctr">
                <a:lnSpc>
                  <a:spcPct val="115000"/>
                </a:lnSpc>
                <a:spcAft>
                  <a:spcPts val="1000"/>
                </a:spcAft>
              </a:pPr>
              <a:r>
                <a:rPr lang="en-GB" sz="1000" dirty="0">
                  <a:effectLst/>
                  <a:ea typeface="SimSun"/>
                  <a:cs typeface="Arial"/>
                </a:rPr>
                <a:t>Not everyone likes the phone.** </a:t>
              </a:r>
              <a:endParaRPr lang="en-GB" sz="1100" dirty="0">
                <a:effectLst/>
                <a:ea typeface="SimSun"/>
                <a:cs typeface="Arial"/>
              </a:endParaRPr>
            </a:p>
          </p:txBody>
        </p:sp>
        <p:sp>
          <p:nvSpPr>
            <p:cNvPr id="17" name="Rectangle 16"/>
            <p:cNvSpPr/>
            <p:nvPr/>
          </p:nvSpPr>
          <p:spPr>
            <a:xfrm>
              <a:off x="3945368" y="4548229"/>
              <a:ext cx="2278593" cy="762575"/>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Have you provided:</a:t>
              </a:r>
              <a:endParaRPr lang="en-GB" sz="1100">
                <a:effectLst/>
                <a:ea typeface="SimSun"/>
                <a:cs typeface="Arial"/>
              </a:endParaRPr>
            </a:p>
            <a:p>
              <a:pPr marL="342900" lvl="0" indent="-342900">
                <a:lnSpc>
                  <a:spcPct val="115000"/>
                </a:lnSpc>
                <a:spcAft>
                  <a:spcPts val="0"/>
                </a:spcAft>
                <a:buFont typeface="Symbol"/>
                <a:buChar char=""/>
              </a:pPr>
              <a:r>
                <a:rPr lang="en-GB" sz="1000">
                  <a:effectLst/>
                  <a:ea typeface="SimSun"/>
                  <a:cs typeface="Arial"/>
                </a:rPr>
                <a:t>contact details</a:t>
              </a:r>
              <a:endParaRPr lang="en-GB" sz="1100">
                <a:effectLst/>
                <a:ea typeface="SimSun"/>
                <a:cs typeface="Arial"/>
              </a:endParaRPr>
            </a:p>
            <a:p>
              <a:pPr marL="342900" lvl="0" indent="-342900">
                <a:lnSpc>
                  <a:spcPct val="115000"/>
                </a:lnSpc>
                <a:spcAft>
                  <a:spcPts val="0"/>
                </a:spcAft>
                <a:buFont typeface="Symbol"/>
                <a:buChar char=""/>
              </a:pPr>
              <a:r>
                <a:rPr lang="en-GB" sz="1000">
                  <a:effectLst/>
                  <a:ea typeface="SimSun"/>
                  <a:cs typeface="Arial"/>
                </a:rPr>
                <a:t>opening times</a:t>
              </a:r>
              <a:endParaRPr lang="en-GB" sz="1100">
                <a:effectLst/>
                <a:ea typeface="SimSun"/>
                <a:cs typeface="Arial"/>
              </a:endParaRPr>
            </a:p>
            <a:p>
              <a:pPr marL="342900" lvl="0" indent="-342900">
                <a:lnSpc>
                  <a:spcPct val="115000"/>
                </a:lnSpc>
                <a:spcAft>
                  <a:spcPts val="0"/>
                </a:spcAft>
                <a:buFont typeface="Symbol"/>
                <a:buChar char=""/>
              </a:pPr>
              <a:r>
                <a:rPr lang="en-GB" sz="1000" u="sng">
                  <a:effectLst/>
                  <a:ea typeface="SimSun"/>
                  <a:cs typeface="Arial"/>
                </a:rPr>
                <a:t>and </a:t>
              </a:r>
              <a:r>
                <a:rPr lang="en-GB" sz="1000">
                  <a:effectLst/>
                  <a:ea typeface="SimSun"/>
                  <a:cs typeface="Arial"/>
                </a:rPr>
                <a:t>a named person</a:t>
              </a:r>
              <a:endParaRPr lang="en-GB" sz="1100">
                <a:effectLst/>
                <a:ea typeface="SimSun"/>
                <a:cs typeface="Arial"/>
              </a:endParaRPr>
            </a:p>
            <a:p>
              <a:pPr algn="ctr">
                <a:lnSpc>
                  <a:spcPct val="115000"/>
                </a:lnSpc>
                <a:spcAft>
                  <a:spcPts val="0"/>
                </a:spcAft>
              </a:pPr>
              <a:r>
                <a:rPr lang="en-GB" sz="1000">
                  <a:effectLst/>
                  <a:ea typeface="SimSun"/>
                  <a:cs typeface="Arial"/>
                </a:rPr>
                <a:t>for these services?**</a:t>
              </a:r>
              <a:endParaRPr lang="en-GB" sz="1100">
                <a:effectLst/>
                <a:ea typeface="SimSun"/>
                <a:cs typeface="Arial"/>
              </a:endParaRPr>
            </a:p>
          </p:txBody>
        </p:sp>
        <p:sp>
          <p:nvSpPr>
            <p:cNvPr id="18" name="Rectangle 17"/>
            <p:cNvSpPr/>
            <p:nvPr/>
          </p:nvSpPr>
          <p:spPr>
            <a:xfrm>
              <a:off x="1524363" y="4548229"/>
              <a:ext cx="2278593" cy="762575"/>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Have you directed the story provider to other relevant services </a:t>
              </a:r>
              <a:r>
                <a:rPr lang="en-GB" sz="1000" u="sng" dirty="0">
                  <a:effectLst/>
                  <a:ea typeface="SimSun"/>
                  <a:cs typeface="Arial"/>
                </a:rPr>
                <a:t>and</a:t>
              </a:r>
              <a:r>
                <a:rPr lang="en-GB" sz="1000" dirty="0">
                  <a:effectLst/>
                  <a:ea typeface="SimSun"/>
                  <a:cs typeface="Arial"/>
                </a:rPr>
                <a:t> explained that services purpose?**</a:t>
              </a:r>
              <a:endParaRPr lang="en-GB" sz="1100" dirty="0">
                <a:effectLst/>
                <a:ea typeface="SimSun"/>
                <a:cs typeface="Arial"/>
              </a:endParaRPr>
            </a:p>
          </p:txBody>
        </p:sp>
      </p:grpSp>
      <p:grpSp>
        <p:nvGrpSpPr>
          <p:cNvPr id="44" name="Group 43"/>
          <p:cNvGrpSpPr/>
          <p:nvPr/>
        </p:nvGrpSpPr>
        <p:grpSpPr>
          <a:xfrm>
            <a:off x="1524363" y="5378891"/>
            <a:ext cx="7133550" cy="762575"/>
            <a:chOff x="1524363" y="5378891"/>
            <a:chExt cx="7133550" cy="762575"/>
          </a:xfrm>
        </p:grpSpPr>
        <p:sp>
          <p:nvSpPr>
            <p:cNvPr id="20" name="Rectangle 19"/>
            <p:cNvSpPr/>
            <p:nvPr/>
          </p:nvSpPr>
          <p:spPr>
            <a:xfrm>
              <a:off x="6379320" y="5378891"/>
              <a:ext cx="2278593" cy="7625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a:effectLst/>
                  <a:ea typeface="SimSun"/>
                  <a:cs typeface="Arial"/>
                </a:rPr>
                <a:t> </a:t>
              </a:r>
              <a:endParaRPr lang="en-GB" sz="1100">
                <a:effectLst/>
                <a:ea typeface="SimSun"/>
                <a:cs typeface="Arial"/>
              </a:endParaRPr>
            </a:p>
          </p:txBody>
        </p:sp>
        <p:sp>
          <p:nvSpPr>
            <p:cNvPr id="21" name="Rectangle 20"/>
            <p:cNvSpPr/>
            <p:nvPr/>
          </p:nvSpPr>
          <p:spPr>
            <a:xfrm>
              <a:off x="3945368" y="5378891"/>
              <a:ext cx="2278593" cy="7625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a:effectLst/>
                  <a:ea typeface="SimSun"/>
                  <a:cs typeface="Arial"/>
                </a:rPr>
                <a:t>Have you signed off your response in a polite manner? Would you be satisfied receiving this response?</a:t>
              </a:r>
              <a:endParaRPr lang="en-GB" sz="1100">
                <a:effectLst/>
                <a:ea typeface="SimSun"/>
                <a:cs typeface="Arial"/>
              </a:endParaRPr>
            </a:p>
          </p:txBody>
        </p:sp>
        <p:sp>
          <p:nvSpPr>
            <p:cNvPr id="22" name="Rectangle 21"/>
            <p:cNvSpPr/>
            <p:nvPr/>
          </p:nvSpPr>
          <p:spPr>
            <a:xfrm>
              <a:off x="1524363" y="5378891"/>
              <a:ext cx="2278593" cy="7625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 </a:t>
              </a:r>
              <a:endParaRPr lang="en-GB" sz="1100">
                <a:effectLst/>
                <a:ea typeface="SimSun"/>
                <a:cs typeface="Arial"/>
              </a:endParaRPr>
            </a:p>
          </p:txBody>
        </p:sp>
      </p:grpSp>
      <p:grpSp>
        <p:nvGrpSpPr>
          <p:cNvPr id="40" name="Group 39"/>
          <p:cNvGrpSpPr/>
          <p:nvPr/>
        </p:nvGrpSpPr>
        <p:grpSpPr>
          <a:xfrm>
            <a:off x="1501319" y="2039847"/>
            <a:ext cx="7145765" cy="763026"/>
            <a:chOff x="1501319" y="2039847"/>
            <a:chExt cx="7145765" cy="763026"/>
          </a:xfrm>
        </p:grpSpPr>
        <p:sp>
          <p:nvSpPr>
            <p:cNvPr id="24" name="Rectangle 23"/>
            <p:cNvSpPr/>
            <p:nvPr/>
          </p:nvSpPr>
          <p:spPr>
            <a:xfrm>
              <a:off x="3919475" y="2039847"/>
              <a:ext cx="2278593" cy="762575"/>
            </a:xfrm>
            <a:prstGeom prst="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50" dirty="0">
                  <a:effectLst/>
                  <a:ea typeface="SimSun"/>
                  <a:cs typeface="Arial"/>
                </a:rPr>
                <a:t>Are you responding within 7 days? If not, have you apologised and explained why there is a delay?</a:t>
              </a:r>
              <a:endParaRPr lang="en-GB" sz="1100" dirty="0">
                <a:effectLst/>
                <a:ea typeface="SimSun"/>
                <a:cs typeface="Arial"/>
              </a:endParaRPr>
            </a:p>
          </p:txBody>
        </p:sp>
        <p:sp>
          <p:nvSpPr>
            <p:cNvPr id="11" name="Rectangle 10"/>
            <p:cNvSpPr/>
            <p:nvPr/>
          </p:nvSpPr>
          <p:spPr>
            <a:xfrm>
              <a:off x="6369148" y="2040297"/>
              <a:ext cx="2277936" cy="762174"/>
            </a:xfrm>
            <a:prstGeom prst="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50">
                  <a:effectLst/>
                  <a:ea typeface="SimSun"/>
                  <a:cs typeface="Arial"/>
                </a:rPr>
                <a:t> </a:t>
              </a:r>
              <a:endParaRPr lang="en-GB" sz="1100">
                <a:effectLst/>
                <a:ea typeface="SimSun"/>
                <a:cs typeface="Arial"/>
              </a:endParaRPr>
            </a:p>
          </p:txBody>
        </p:sp>
        <p:sp>
          <p:nvSpPr>
            <p:cNvPr id="12" name="Rectangle 11"/>
            <p:cNvSpPr/>
            <p:nvPr/>
          </p:nvSpPr>
          <p:spPr>
            <a:xfrm>
              <a:off x="1501319" y="2040297"/>
              <a:ext cx="2262036" cy="762576"/>
            </a:xfrm>
            <a:prstGeom prst="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50">
                  <a:effectLst/>
                  <a:ea typeface="SimSun"/>
                  <a:cs typeface="Arial"/>
                </a:rPr>
                <a:t> </a:t>
              </a:r>
              <a:endParaRPr lang="en-GB" sz="1100">
                <a:effectLst/>
                <a:ea typeface="SimSun"/>
                <a:cs typeface="Arial"/>
              </a:endParaRPr>
            </a:p>
          </p:txBody>
        </p:sp>
      </p:grpSp>
      <p:sp>
        <p:nvSpPr>
          <p:cNvPr id="27" name="Rectangle 26"/>
          <p:cNvSpPr/>
          <p:nvPr/>
        </p:nvSpPr>
        <p:spPr>
          <a:xfrm>
            <a:off x="546774" y="391680"/>
            <a:ext cx="701703" cy="805072"/>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1000" dirty="0">
                <a:effectLst/>
                <a:ea typeface="SimSun"/>
                <a:cs typeface="Arial"/>
              </a:rPr>
              <a:t>Introductions</a:t>
            </a:r>
            <a:endParaRPr lang="en-GB" sz="1100" dirty="0">
              <a:effectLst/>
              <a:ea typeface="SimSun"/>
              <a:cs typeface="Arial"/>
            </a:endParaRPr>
          </a:p>
        </p:txBody>
      </p:sp>
      <p:sp>
        <p:nvSpPr>
          <p:cNvPr id="31" name="Rectangle 30"/>
          <p:cNvSpPr/>
          <p:nvPr/>
        </p:nvSpPr>
        <p:spPr>
          <a:xfrm>
            <a:off x="553372" y="1244922"/>
            <a:ext cx="701703" cy="749568"/>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Explanations</a:t>
            </a:r>
            <a:endParaRPr lang="en-GB" sz="1100" dirty="0">
              <a:effectLst/>
              <a:ea typeface="SimSun"/>
              <a:cs typeface="Arial"/>
            </a:endParaRPr>
          </a:p>
        </p:txBody>
      </p:sp>
      <p:sp>
        <p:nvSpPr>
          <p:cNvPr id="35" name="Rectangle 34"/>
          <p:cNvSpPr/>
          <p:nvPr/>
        </p:nvSpPr>
        <p:spPr>
          <a:xfrm>
            <a:off x="565151" y="2858611"/>
            <a:ext cx="701703" cy="76257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Thanks &amp; apologies</a:t>
            </a:r>
            <a:endParaRPr lang="en-GB" sz="1100" dirty="0">
              <a:effectLst/>
              <a:ea typeface="SimSun"/>
              <a:cs typeface="Arial"/>
            </a:endParaRPr>
          </a:p>
        </p:txBody>
      </p:sp>
      <p:sp>
        <p:nvSpPr>
          <p:cNvPr id="19" name="Rectangle 18"/>
          <p:cNvSpPr/>
          <p:nvPr/>
        </p:nvSpPr>
        <p:spPr>
          <a:xfrm>
            <a:off x="572668" y="3710759"/>
            <a:ext cx="701703" cy="769383"/>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Content</a:t>
            </a:r>
            <a:endParaRPr lang="en-GB" sz="1100">
              <a:effectLst/>
              <a:ea typeface="SimSun"/>
              <a:cs typeface="Arial"/>
            </a:endParaRPr>
          </a:p>
        </p:txBody>
      </p:sp>
      <p:sp>
        <p:nvSpPr>
          <p:cNvPr id="23" name="Rectangle 22"/>
          <p:cNvSpPr/>
          <p:nvPr/>
        </p:nvSpPr>
        <p:spPr>
          <a:xfrm>
            <a:off x="583499" y="5378891"/>
            <a:ext cx="701703" cy="7625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Sign-off</a:t>
            </a:r>
            <a:endParaRPr lang="en-GB" sz="1100" dirty="0">
              <a:effectLst/>
              <a:ea typeface="SimSun"/>
              <a:cs typeface="Arial"/>
            </a:endParaRPr>
          </a:p>
        </p:txBody>
      </p:sp>
      <p:sp>
        <p:nvSpPr>
          <p:cNvPr id="10" name="Rectangle 9"/>
          <p:cNvSpPr/>
          <p:nvPr/>
        </p:nvSpPr>
        <p:spPr>
          <a:xfrm>
            <a:off x="565150" y="2037010"/>
            <a:ext cx="701704" cy="762576"/>
          </a:xfrm>
          <a:prstGeom prst="rect">
            <a:avLst/>
          </a:prstGeom>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Speed of response</a:t>
            </a:r>
            <a:endParaRPr lang="en-GB" sz="1100" dirty="0">
              <a:effectLst/>
              <a:ea typeface="SimSun"/>
              <a:cs typeface="Arial"/>
            </a:endParaRPr>
          </a:p>
        </p:txBody>
      </p:sp>
      <p:sp>
        <p:nvSpPr>
          <p:cNvPr id="6" name="Rectangle 5"/>
          <p:cNvSpPr/>
          <p:nvPr/>
        </p:nvSpPr>
        <p:spPr>
          <a:xfrm>
            <a:off x="575032" y="4542171"/>
            <a:ext cx="701703" cy="769383"/>
          </a:xfrm>
          <a:prstGeom prst="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Signposting</a:t>
            </a:r>
            <a:endParaRPr lang="en-GB" sz="1100" dirty="0">
              <a:effectLst/>
              <a:ea typeface="SimSun"/>
              <a:cs typeface="Arial"/>
            </a:endParaRPr>
          </a:p>
        </p:txBody>
      </p:sp>
      <p:sp>
        <p:nvSpPr>
          <p:cNvPr id="45" name="TextBox 44"/>
          <p:cNvSpPr txBox="1"/>
          <p:nvPr/>
        </p:nvSpPr>
        <p:spPr>
          <a:xfrm>
            <a:off x="546774" y="6237312"/>
            <a:ext cx="8111139" cy="415498"/>
          </a:xfrm>
          <a:prstGeom prst="rect">
            <a:avLst/>
          </a:prstGeom>
          <a:noFill/>
        </p:spPr>
        <p:txBody>
          <a:bodyPr wrap="square" rtlCol="0">
            <a:spAutoFit/>
          </a:bodyPr>
          <a:lstStyle/>
          <a:p>
            <a:r>
              <a:rPr lang="en-GB" sz="1050" dirty="0"/>
              <a:t>* Only applicable to positive/mixed stories</a:t>
            </a:r>
          </a:p>
          <a:p>
            <a:r>
              <a:rPr lang="en-GB" sz="1050" dirty="0"/>
              <a:t>** only applicable to negative/mixed stories </a:t>
            </a:r>
          </a:p>
        </p:txBody>
      </p:sp>
    </p:spTree>
    <p:extLst>
      <p:ext uri="{BB962C8B-B14F-4D97-AF65-F5344CB8AC3E}">
        <p14:creationId xmlns:p14="http://schemas.microsoft.com/office/powerpoint/2010/main" val="253489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2500"/>
                            </p:stCondLst>
                            <p:childTnLst>
                              <p:par>
                                <p:cTn id="17" presetID="22" presetClass="entr" presetSubtype="4" fill="hold" grpId="0" nodeType="after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3500"/>
                            </p:stCondLst>
                            <p:childTnLst>
                              <p:par>
                                <p:cTn id="21" presetID="22" presetClass="entr" presetSubtype="4" fill="hold" grpId="0" nodeType="after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par>
                          <p:cTn id="24" fill="hold">
                            <p:stCondLst>
                              <p:cond delay="4500"/>
                            </p:stCondLst>
                            <p:childTnLst>
                              <p:par>
                                <p:cTn id="25" presetID="22" presetClass="entr" presetSubtype="4" fill="hold" grpId="0" nodeType="after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5500"/>
                            </p:stCondLst>
                            <p:childTnLst>
                              <p:par>
                                <p:cTn id="29" presetID="22" presetClass="entr" presetSubtype="4" fill="hold" grpId="0" nodeType="afterEffect">
                                  <p:stCondLst>
                                    <p:cond delay="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6500"/>
                            </p:stCondLst>
                            <p:childTnLst>
                              <p:par>
                                <p:cTn id="33" presetID="16" presetClass="entr" presetSubtype="21" fill="hold" nodeType="afterEffect">
                                  <p:stCondLst>
                                    <p:cond delay="75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par>
                          <p:cTn id="36" fill="hold">
                            <p:stCondLst>
                              <p:cond delay="7750"/>
                            </p:stCondLst>
                            <p:childTnLst>
                              <p:par>
                                <p:cTn id="37" presetID="16" presetClass="entr" presetSubtype="21" fill="hold" nodeType="afterEffect">
                                  <p:stCondLst>
                                    <p:cond delay="1250"/>
                                  </p:stCondLst>
                                  <p:childTnLst>
                                    <p:set>
                                      <p:cBhvr>
                                        <p:cTn id="38" dur="1" fill="hold">
                                          <p:stCondLst>
                                            <p:cond delay="0"/>
                                          </p:stCondLst>
                                        </p:cTn>
                                        <p:tgtEl>
                                          <p:spTgt spid="39"/>
                                        </p:tgtEl>
                                        <p:attrNameLst>
                                          <p:attrName>style.visibility</p:attrName>
                                        </p:attrNameLst>
                                      </p:cBhvr>
                                      <p:to>
                                        <p:strVal val="visible"/>
                                      </p:to>
                                    </p:set>
                                    <p:animEffect transition="in" filter="barn(inVertical)">
                                      <p:cBhvr>
                                        <p:cTn id="39" dur="500"/>
                                        <p:tgtEl>
                                          <p:spTgt spid="39"/>
                                        </p:tgtEl>
                                      </p:cBhvr>
                                    </p:animEffect>
                                  </p:childTnLst>
                                </p:cTn>
                              </p:par>
                            </p:childTnLst>
                          </p:cTn>
                        </p:par>
                        <p:par>
                          <p:cTn id="40" fill="hold">
                            <p:stCondLst>
                              <p:cond delay="9500"/>
                            </p:stCondLst>
                            <p:childTnLst>
                              <p:par>
                                <p:cTn id="41" presetID="16" presetClass="entr" presetSubtype="21" fill="hold" nodeType="afterEffect">
                                  <p:stCondLst>
                                    <p:cond delay="1250"/>
                                  </p:stCondLst>
                                  <p:childTnLst>
                                    <p:set>
                                      <p:cBhvr>
                                        <p:cTn id="42" dur="1" fill="hold">
                                          <p:stCondLst>
                                            <p:cond delay="0"/>
                                          </p:stCondLst>
                                        </p:cTn>
                                        <p:tgtEl>
                                          <p:spTgt spid="40"/>
                                        </p:tgtEl>
                                        <p:attrNameLst>
                                          <p:attrName>style.visibility</p:attrName>
                                        </p:attrNameLst>
                                      </p:cBhvr>
                                      <p:to>
                                        <p:strVal val="visible"/>
                                      </p:to>
                                    </p:set>
                                    <p:animEffect transition="in" filter="barn(inVertical)">
                                      <p:cBhvr>
                                        <p:cTn id="43" dur="500"/>
                                        <p:tgtEl>
                                          <p:spTgt spid="40"/>
                                        </p:tgtEl>
                                      </p:cBhvr>
                                    </p:animEffect>
                                  </p:childTnLst>
                                </p:cTn>
                              </p:par>
                            </p:childTnLst>
                          </p:cTn>
                        </p:par>
                        <p:par>
                          <p:cTn id="44" fill="hold">
                            <p:stCondLst>
                              <p:cond delay="11250"/>
                            </p:stCondLst>
                            <p:childTnLst>
                              <p:par>
                                <p:cTn id="45" presetID="16" presetClass="entr" presetSubtype="21" fill="hold" nodeType="afterEffect">
                                  <p:stCondLst>
                                    <p:cond delay="1250"/>
                                  </p:stCondLst>
                                  <p:childTnLst>
                                    <p:set>
                                      <p:cBhvr>
                                        <p:cTn id="46" dur="1" fill="hold">
                                          <p:stCondLst>
                                            <p:cond delay="0"/>
                                          </p:stCondLst>
                                        </p:cTn>
                                        <p:tgtEl>
                                          <p:spTgt spid="41"/>
                                        </p:tgtEl>
                                        <p:attrNameLst>
                                          <p:attrName>style.visibility</p:attrName>
                                        </p:attrNameLst>
                                      </p:cBhvr>
                                      <p:to>
                                        <p:strVal val="visible"/>
                                      </p:to>
                                    </p:set>
                                    <p:animEffect transition="in" filter="barn(inVertical)">
                                      <p:cBhvr>
                                        <p:cTn id="47" dur="500"/>
                                        <p:tgtEl>
                                          <p:spTgt spid="41"/>
                                        </p:tgtEl>
                                      </p:cBhvr>
                                    </p:animEffect>
                                  </p:childTnLst>
                                </p:cTn>
                              </p:par>
                            </p:childTnLst>
                          </p:cTn>
                        </p:par>
                        <p:par>
                          <p:cTn id="48" fill="hold">
                            <p:stCondLst>
                              <p:cond delay="13000"/>
                            </p:stCondLst>
                            <p:childTnLst>
                              <p:par>
                                <p:cTn id="49" presetID="16" presetClass="entr" presetSubtype="21" fill="hold" nodeType="afterEffect">
                                  <p:stCondLst>
                                    <p:cond delay="1250"/>
                                  </p:stCondLst>
                                  <p:childTnLst>
                                    <p:set>
                                      <p:cBhvr>
                                        <p:cTn id="50" dur="1" fill="hold">
                                          <p:stCondLst>
                                            <p:cond delay="0"/>
                                          </p:stCondLst>
                                        </p:cTn>
                                        <p:tgtEl>
                                          <p:spTgt spid="42"/>
                                        </p:tgtEl>
                                        <p:attrNameLst>
                                          <p:attrName>style.visibility</p:attrName>
                                        </p:attrNameLst>
                                      </p:cBhvr>
                                      <p:to>
                                        <p:strVal val="visible"/>
                                      </p:to>
                                    </p:set>
                                    <p:animEffect transition="in" filter="barn(inVertical)">
                                      <p:cBhvr>
                                        <p:cTn id="51" dur="500"/>
                                        <p:tgtEl>
                                          <p:spTgt spid="42"/>
                                        </p:tgtEl>
                                      </p:cBhvr>
                                    </p:animEffect>
                                  </p:childTnLst>
                                </p:cTn>
                              </p:par>
                            </p:childTnLst>
                          </p:cTn>
                        </p:par>
                        <p:par>
                          <p:cTn id="52" fill="hold">
                            <p:stCondLst>
                              <p:cond delay="14750"/>
                            </p:stCondLst>
                            <p:childTnLst>
                              <p:par>
                                <p:cTn id="53" presetID="16" presetClass="entr" presetSubtype="21" fill="hold" nodeType="afterEffect">
                                  <p:stCondLst>
                                    <p:cond delay="125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childTnLst>
                          </p:cTn>
                        </p:par>
                        <p:par>
                          <p:cTn id="56" fill="hold">
                            <p:stCondLst>
                              <p:cond delay="16500"/>
                            </p:stCondLst>
                            <p:childTnLst>
                              <p:par>
                                <p:cTn id="57" presetID="16" presetClass="entr" presetSubtype="21" fill="hold" nodeType="afterEffect">
                                  <p:stCondLst>
                                    <p:cond delay="1250"/>
                                  </p:stCondLst>
                                  <p:childTnLst>
                                    <p:set>
                                      <p:cBhvr>
                                        <p:cTn id="58" dur="1" fill="hold">
                                          <p:stCondLst>
                                            <p:cond delay="0"/>
                                          </p:stCondLst>
                                        </p:cTn>
                                        <p:tgtEl>
                                          <p:spTgt spid="44"/>
                                        </p:tgtEl>
                                        <p:attrNameLst>
                                          <p:attrName>style.visibility</p:attrName>
                                        </p:attrNameLst>
                                      </p:cBhvr>
                                      <p:to>
                                        <p:strVal val="visible"/>
                                      </p:to>
                                    </p:set>
                                    <p:animEffect transition="in" filter="barn(inVertical)">
                                      <p:cBhvr>
                                        <p:cTn id="59" dur="500"/>
                                        <p:tgtEl>
                                          <p:spTgt spid="44"/>
                                        </p:tgtEl>
                                      </p:cBhvr>
                                    </p:animEffect>
                                  </p:childTnLst>
                                </p:cTn>
                              </p:par>
                            </p:childTnLst>
                          </p:cTn>
                        </p:par>
                        <p:par>
                          <p:cTn id="60" fill="hold">
                            <p:stCondLst>
                              <p:cond delay="18250"/>
                            </p:stCondLst>
                            <p:childTnLst>
                              <p:par>
                                <p:cTn id="61" presetID="16" presetClass="entr" presetSubtype="21" fill="hold" grpId="0" nodeType="afterEffect">
                                  <p:stCondLst>
                                    <p:cond delay="250"/>
                                  </p:stCondLst>
                                  <p:childTnLst>
                                    <p:set>
                                      <p:cBhvr>
                                        <p:cTn id="62" dur="1" fill="hold">
                                          <p:stCondLst>
                                            <p:cond delay="0"/>
                                          </p:stCondLst>
                                        </p:cTn>
                                        <p:tgtEl>
                                          <p:spTgt spid="45"/>
                                        </p:tgtEl>
                                        <p:attrNameLst>
                                          <p:attrName>style.visibility</p:attrName>
                                        </p:attrNameLst>
                                      </p:cBhvr>
                                      <p:to>
                                        <p:strVal val="visible"/>
                                      </p:to>
                                    </p:set>
                                    <p:animEffect transition="in" filter="barn(inVertical)">
                                      <p:cBhvr>
                                        <p:cTn id="6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5" grpId="0" animBg="1"/>
      <p:bldP spid="19" grpId="0" animBg="1"/>
      <p:bldP spid="23" grpId="0" animBg="1"/>
      <p:bldP spid="10" grpId="0" animBg="1"/>
      <p:bldP spid="6"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9325" y="40759"/>
            <a:ext cx="8229600" cy="5715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a:t>PhD Mental Health – This is how current responses compare</a:t>
            </a:r>
          </a:p>
        </p:txBody>
      </p:sp>
      <p:grpSp>
        <p:nvGrpSpPr>
          <p:cNvPr id="7" name="Group 6"/>
          <p:cNvGrpSpPr/>
          <p:nvPr/>
        </p:nvGrpSpPr>
        <p:grpSpPr>
          <a:xfrm>
            <a:off x="554895" y="688132"/>
            <a:ext cx="8170037" cy="5981228"/>
            <a:chOff x="0" y="-156664"/>
            <a:chExt cx="5702299" cy="7475670"/>
          </a:xfrm>
        </p:grpSpPr>
        <p:grpSp>
          <p:nvGrpSpPr>
            <p:cNvPr id="9" name="Group 8"/>
            <p:cNvGrpSpPr/>
            <p:nvPr/>
          </p:nvGrpSpPr>
          <p:grpSpPr>
            <a:xfrm>
              <a:off x="0" y="-156664"/>
              <a:ext cx="5702299" cy="7475670"/>
              <a:chOff x="0" y="-156664"/>
              <a:chExt cx="5702299" cy="7475670"/>
            </a:xfrm>
          </p:grpSpPr>
          <p:sp>
            <p:nvSpPr>
              <p:cNvPr id="11" name="Rectangle 10"/>
              <p:cNvSpPr/>
              <p:nvPr/>
            </p:nvSpPr>
            <p:spPr>
              <a:xfrm>
                <a:off x="2369820" y="1021080"/>
                <a:ext cx="1603202" cy="917423"/>
              </a:xfrm>
              <a:prstGeom prst="rect">
                <a:avLst/>
              </a:prstGeom>
              <a:solidFill>
                <a:srgbClr val="FF0000"/>
              </a:solidFill>
              <a:ln w="12700" cmpd="sng">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endParaRPr lang="en-GB" sz="1000" b="1" dirty="0">
                  <a:effectLst/>
                  <a:ea typeface="SimSun"/>
                  <a:cs typeface="Arial"/>
                </a:endParaRPr>
              </a:p>
              <a:p>
                <a:pPr algn="ctr">
                  <a:lnSpc>
                    <a:spcPct val="115000"/>
                  </a:lnSpc>
                  <a:spcAft>
                    <a:spcPts val="0"/>
                  </a:spcAft>
                </a:pPr>
                <a:r>
                  <a:rPr lang="en-GB" sz="1000" b="1" dirty="0">
                    <a:effectLst/>
                    <a:ea typeface="SimSun"/>
                    <a:cs typeface="Arial"/>
                  </a:rPr>
                  <a:t>Explained role</a:t>
                </a:r>
                <a:endParaRPr lang="en-GB" sz="1100" dirty="0">
                  <a:effectLst/>
                  <a:ea typeface="SimSun"/>
                  <a:cs typeface="Arial"/>
                </a:endParaRPr>
              </a:p>
              <a:p>
                <a:pPr algn="ctr">
                  <a:lnSpc>
                    <a:spcPct val="115000"/>
                  </a:lnSpc>
                  <a:spcAft>
                    <a:spcPts val="0"/>
                  </a:spcAft>
                </a:pPr>
                <a:r>
                  <a:rPr lang="en-GB" sz="1000" b="1" dirty="0">
                    <a:effectLst/>
                    <a:ea typeface="SimSun"/>
                    <a:cs typeface="Arial"/>
                  </a:rPr>
                  <a:t>0% (n=0/183)</a:t>
                </a:r>
                <a:endParaRPr lang="en-GB" sz="1100" dirty="0">
                  <a:effectLst/>
                  <a:ea typeface="SimSun"/>
                  <a:cs typeface="Arial"/>
                </a:endParaRPr>
              </a:p>
              <a:p>
                <a:pPr algn="ctr">
                  <a:lnSpc>
                    <a:spcPct val="115000"/>
                  </a:lnSpc>
                  <a:spcAft>
                    <a:spcPts val="0"/>
                  </a:spcAft>
                </a:pPr>
                <a:r>
                  <a:rPr lang="en-GB" sz="1000" dirty="0">
                    <a:effectLst/>
                    <a:ea typeface="SimSun"/>
                    <a:cs typeface="Arial"/>
                  </a:rPr>
                  <a:t> </a:t>
                </a:r>
                <a:endParaRPr lang="en-GB" sz="1100" dirty="0">
                  <a:effectLst/>
                  <a:ea typeface="SimSun"/>
                  <a:cs typeface="Arial"/>
                </a:endParaRPr>
              </a:p>
            </p:txBody>
          </p:sp>
          <p:grpSp>
            <p:nvGrpSpPr>
              <p:cNvPr id="12" name="Group 11"/>
              <p:cNvGrpSpPr/>
              <p:nvPr/>
            </p:nvGrpSpPr>
            <p:grpSpPr>
              <a:xfrm>
                <a:off x="0" y="-156664"/>
                <a:ext cx="5702299" cy="7475670"/>
                <a:chOff x="0" y="-156664"/>
                <a:chExt cx="5702299" cy="7475670"/>
              </a:xfrm>
            </p:grpSpPr>
            <p:grpSp>
              <p:nvGrpSpPr>
                <p:cNvPr id="13" name="Group 12"/>
                <p:cNvGrpSpPr/>
                <p:nvPr/>
              </p:nvGrpSpPr>
              <p:grpSpPr>
                <a:xfrm>
                  <a:off x="0" y="-156664"/>
                  <a:ext cx="5702299" cy="7475670"/>
                  <a:chOff x="0" y="-182171"/>
                  <a:chExt cx="5962650" cy="8692882"/>
                </a:xfrm>
              </p:grpSpPr>
              <p:grpSp>
                <p:nvGrpSpPr>
                  <p:cNvPr id="17" name="Group 16"/>
                  <p:cNvGrpSpPr/>
                  <p:nvPr/>
                </p:nvGrpSpPr>
                <p:grpSpPr>
                  <a:xfrm>
                    <a:off x="0" y="-182171"/>
                    <a:ext cx="5953188" cy="4707210"/>
                    <a:chOff x="0" y="-182171"/>
                    <a:chExt cx="5953188" cy="4707210"/>
                  </a:xfrm>
                </p:grpSpPr>
                <p:sp>
                  <p:nvSpPr>
                    <p:cNvPr id="28" name="Rectangle 27"/>
                    <p:cNvSpPr/>
                    <p:nvPr/>
                  </p:nvSpPr>
                  <p:spPr>
                    <a:xfrm>
                      <a:off x="2476500" y="2320878"/>
                      <a:ext cx="1676400" cy="1066800"/>
                    </a:xfrm>
                    <a:prstGeom prst="rect">
                      <a:avLst/>
                    </a:prstGeom>
                    <a:solidFill>
                      <a:srgbClr val="92D050"/>
                    </a:solidFill>
                    <a:ln w="12700">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SimSun"/>
                          <a:cs typeface="Arial"/>
                        </a:rPr>
                        <a:t>Responded within 7 days</a:t>
                      </a:r>
                      <a:endParaRPr lang="en-GB" sz="1100" dirty="0">
                        <a:effectLst/>
                        <a:ea typeface="SimSun"/>
                        <a:cs typeface="Arial"/>
                      </a:endParaRPr>
                    </a:p>
                    <a:p>
                      <a:pPr algn="ctr">
                        <a:lnSpc>
                          <a:spcPct val="115000"/>
                        </a:lnSpc>
                        <a:spcAft>
                          <a:spcPts val="1000"/>
                        </a:spcAft>
                      </a:pPr>
                      <a:r>
                        <a:rPr lang="en-GB" sz="1000" dirty="0">
                          <a:effectLst/>
                          <a:ea typeface="SimSun"/>
                          <a:cs typeface="Arial"/>
                        </a:rPr>
                        <a:t>66.1% (n=121/183)</a:t>
                      </a:r>
                      <a:endParaRPr lang="en-GB" sz="1100" dirty="0">
                        <a:effectLst/>
                        <a:ea typeface="SimSun"/>
                        <a:cs typeface="Arial"/>
                      </a:endParaRPr>
                    </a:p>
                  </p:txBody>
                </p:sp>
                <p:sp>
                  <p:nvSpPr>
                    <p:cNvPr id="29" name="Rectangle 28"/>
                    <p:cNvSpPr/>
                    <p:nvPr/>
                  </p:nvSpPr>
                  <p:spPr>
                    <a:xfrm>
                      <a:off x="4276788" y="1190625"/>
                      <a:ext cx="1676400" cy="1066800"/>
                    </a:xfrm>
                    <a:prstGeom prst="rect">
                      <a:avLst/>
                    </a:prstGeom>
                    <a:solidFill>
                      <a:srgbClr val="FF0000"/>
                    </a:solidFill>
                    <a:ln w="12700" cmpd="sng">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b="1" dirty="0">
                          <a:effectLst/>
                          <a:ea typeface="SimSun"/>
                          <a:cs typeface="Arial"/>
                        </a:rPr>
                        <a:t>Explained why they are responding</a:t>
                      </a:r>
                      <a:endParaRPr lang="en-GB" sz="1100" dirty="0">
                        <a:effectLst/>
                        <a:ea typeface="SimSun"/>
                        <a:cs typeface="Arial"/>
                      </a:endParaRPr>
                    </a:p>
                    <a:p>
                      <a:pPr algn="ctr">
                        <a:lnSpc>
                          <a:spcPct val="115000"/>
                        </a:lnSpc>
                        <a:spcAft>
                          <a:spcPts val="0"/>
                        </a:spcAft>
                      </a:pPr>
                      <a:r>
                        <a:rPr lang="en-GB" sz="1000" dirty="0">
                          <a:effectLst/>
                          <a:ea typeface="SimSun"/>
                          <a:cs typeface="Arial"/>
                        </a:rPr>
                        <a:t> </a:t>
                      </a:r>
                      <a:endParaRPr lang="en-GB" sz="1100" dirty="0">
                        <a:effectLst/>
                        <a:ea typeface="SimSun"/>
                        <a:cs typeface="Arial"/>
                      </a:endParaRPr>
                    </a:p>
                    <a:p>
                      <a:pPr algn="ctr">
                        <a:lnSpc>
                          <a:spcPct val="115000"/>
                        </a:lnSpc>
                        <a:spcAft>
                          <a:spcPts val="1000"/>
                        </a:spcAft>
                      </a:pPr>
                      <a:r>
                        <a:rPr lang="en-GB" sz="1000" b="1" dirty="0">
                          <a:effectLst/>
                          <a:ea typeface="SimSun"/>
                          <a:cs typeface="Arial"/>
                        </a:rPr>
                        <a:t>0% (n=0/183)</a:t>
                      </a:r>
                      <a:endParaRPr lang="en-GB" sz="1100" dirty="0">
                        <a:effectLst/>
                        <a:ea typeface="SimSun"/>
                        <a:cs typeface="Arial"/>
                      </a:endParaRPr>
                    </a:p>
                  </p:txBody>
                </p:sp>
                <p:sp>
                  <p:nvSpPr>
                    <p:cNvPr id="30" name="Rectangle 29"/>
                    <p:cNvSpPr/>
                    <p:nvPr/>
                  </p:nvSpPr>
                  <p:spPr>
                    <a:xfrm>
                      <a:off x="695325" y="1190625"/>
                      <a:ext cx="1676400" cy="1066800"/>
                    </a:xfrm>
                    <a:prstGeom prst="rect">
                      <a:avLst/>
                    </a:prstGeom>
                    <a:solidFill>
                      <a:srgbClr val="92D050"/>
                    </a:solidFill>
                    <a:ln w="12700">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Identified role</a:t>
                      </a:r>
                      <a:endParaRPr lang="en-GB" sz="1100" dirty="0">
                        <a:effectLst/>
                        <a:ea typeface="SimSun"/>
                        <a:cs typeface="Arial"/>
                      </a:endParaRPr>
                    </a:p>
                    <a:p>
                      <a:pPr algn="ctr">
                        <a:lnSpc>
                          <a:spcPct val="115000"/>
                        </a:lnSpc>
                        <a:spcAft>
                          <a:spcPts val="0"/>
                        </a:spcAft>
                      </a:pPr>
                      <a:r>
                        <a:rPr lang="en-GB" sz="1000" dirty="0">
                          <a:effectLst/>
                          <a:ea typeface="SimSun"/>
                          <a:cs typeface="Arial"/>
                        </a:rPr>
                        <a:t> </a:t>
                      </a:r>
                      <a:endParaRPr lang="en-GB" sz="1100" dirty="0">
                        <a:effectLst/>
                        <a:ea typeface="SimSun"/>
                        <a:cs typeface="Arial"/>
                      </a:endParaRPr>
                    </a:p>
                    <a:p>
                      <a:pPr algn="ctr">
                        <a:lnSpc>
                          <a:spcPct val="115000"/>
                        </a:lnSpc>
                        <a:spcAft>
                          <a:spcPts val="0"/>
                        </a:spcAft>
                      </a:pPr>
                      <a:r>
                        <a:rPr lang="en-GB" sz="1000" dirty="0">
                          <a:effectLst/>
                          <a:ea typeface="SimSun"/>
                          <a:cs typeface="Arial"/>
                        </a:rPr>
                        <a:t>64.5% (n=118/183)</a:t>
                      </a:r>
                      <a:endParaRPr lang="en-GB" sz="1100" dirty="0">
                        <a:effectLst/>
                        <a:ea typeface="SimSun"/>
                        <a:cs typeface="Arial"/>
                      </a:endParaRPr>
                    </a:p>
                  </p:txBody>
                </p:sp>
                <p:sp>
                  <p:nvSpPr>
                    <p:cNvPr id="31" name="Rectangle 30"/>
                    <p:cNvSpPr/>
                    <p:nvPr/>
                  </p:nvSpPr>
                  <p:spPr>
                    <a:xfrm>
                      <a:off x="3114" y="-182171"/>
                      <a:ext cx="516255" cy="1248970"/>
                    </a:xfrm>
                    <a:prstGeom prst="rect">
                      <a:avLst/>
                    </a:prstGeom>
                    <a:ln w="127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Introductions</a:t>
                      </a:r>
                      <a:endParaRPr lang="en-GB" sz="1100" dirty="0">
                        <a:effectLst/>
                        <a:ea typeface="SimSun"/>
                        <a:cs typeface="Arial"/>
                      </a:endParaRPr>
                    </a:p>
                  </p:txBody>
                </p:sp>
                <p:sp>
                  <p:nvSpPr>
                    <p:cNvPr id="32" name="Rectangle 31"/>
                    <p:cNvSpPr/>
                    <p:nvPr/>
                  </p:nvSpPr>
                  <p:spPr>
                    <a:xfrm>
                      <a:off x="2476500" y="21237"/>
                      <a:ext cx="1676400" cy="1066800"/>
                    </a:xfrm>
                    <a:prstGeom prst="rect">
                      <a:avLst/>
                    </a:prstGeom>
                    <a:solidFill>
                      <a:srgbClr val="FFC000"/>
                    </a:solidFill>
                    <a:ln w="12700">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SimSun"/>
                          <a:cs typeface="Arial"/>
                        </a:rPr>
                        <a:t>Provided name in title </a:t>
                      </a:r>
                      <a:endParaRPr lang="en-GB" sz="1100" dirty="0">
                        <a:effectLst/>
                        <a:ea typeface="SimSun"/>
                        <a:cs typeface="Arial"/>
                      </a:endParaRPr>
                    </a:p>
                    <a:p>
                      <a:pPr algn="ctr">
                        <a:lnSpc>
                          <a:spcPct val="115000"/>
                        </a:lnSpc>
                        <a:spcAft>
                          <a:spcPts val="1000"/>
                        </a:spcAft>
                      </a:pPr>
                      <a:r>
                        <a:rPr lang="en-GB" sz="1000" dirty="0">
                          <a:effectLst/>
                          <a:ea typeface="SimSun"/>
                          <a:cs typeface="Arial"/>
                        </a:rPr>
                        <a:t>58.5% (n=107/183)</a:t>
                      </a:r>
                      <a:endParaRPr lang="en-GB" sz="1100" dirty="0">
                        <a:effectLst/>
                        <a:ea typeface="SimSun"/>
                        <a:cs typeface="Arial"/>
                      </a:endParaRPr>
                    </a:p>
                  </p:txBody>
                </p:sp>
                <p:sp>
                  <p:nvSpPr>
                    <p:cNvPr id="33" name="Rectangle 32"/>
                    <p:cNvSpPr/>
                    <p:nvPr/>
                  </p:nvSpPr>
                  <p:spPr>
                    <a:xfrm>
                      <a:off x="703674" y="36243"/>
                      <a:ext cx="1676400" cy="1066800"/>
                    </a:xfrm>
                    <a:prstGeom prst="rect">
                      <a:avLst/>
                    </a:prstGeom>
                    <a:solidFill>
                      <a:srgbClr val="FF0000"/>
                    </a:solidFill>
                    <a:ln w="12700" cmpd="sng">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dirty="0">
                          <a:effectLst/>
                          <a:ea typeface="SimSun"/>
                          <a:cs typeface="Arial"/>
                        </a:rPr>
                        <a:t>Provided a picture</a:t>
                      </a:r>
                      <a:endParaRPr lang="en-GB" sz="1100" dirty="0">
                        <a:effectLst/>
                        <a:ea typeface="SimSun"/>
                        <a:cs typeface="Arial"/>
                      </a:endParaRPr>
                    </a:p>
                    <a:p>
                      <a:pPr algn="ctr">
                        <a:lnSpc>
                          <a:spcPct val="115000"/>
                        </a:lnSpc>
                        <a:spcAft>
                          <a:spcPts val="1000"/>
                        </a:spcAft>
                      </a:pPr>
                      <a:r>
                        <a:rPr lang="en-GB" sz="1000" b="1" dirty="0">
                          <a:effectLst/>
                          <a:ea typeface="SimSun"/>
                          <a:cs typeface="Arial"/>
                        </a:rPr>
                        <a:t>2.7% (n=5/183)</a:t>
                      </a:r>
                      <a:endParaRPr lang="en-GB" sz="1100" dirty="0">
                        <a:effectLst/>
                        <a:ea typeface="SimSun"/>
                        <a:cs typeface="Arial"/>
                      </a:endParaRPr>
                    </a:p>
                  </p:txBody>
                </p:sp>
                <p:sp>
                  <p:nvSpPr>
                    <p:cNvPr id="34" name="Rectangle 33"/>
                    <p:cNvSpPr/>
                    <p:nvPr/>
                  </p:nvSpPr>
                  <p:spPr>
                    <a:xfrm>
                      <a:off x="4253281" y="-2"/>
                      <a:ext cx="1676400" cy="1066800"/>
                    </a:xfrm>
                    <a:prstGeom prst="rect">
                      <a:avLst/>
                    </a:prstGeom>
                    <a:solidFill>
                      <a:srgbClr val="FF0000"/>
                    </a:solidFill>
                    <a:ln w="12700">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GB" sz="1000" dirty="0">
                        <a:effectLst/>
                        <a:ea typeface="SimSun"/>
                        <a:cs typeface="Arial"/>
                      </a:endParaRPr>
                    </a:p>
                    <a:p>
                      <a:pPr algn="ctr">
                        <a:lnSpc>
                          <a:spcPct val="115000"/>
                        </a:lnSpc>
                        <a:spcAft>
                          <a:spcPts val="1000"/>
                        </a:spcAft>
                      </a:pPr>
                      <a:r>
                        <a:rPr lang="en-GB" sz="1000" b="1" dirty="0">
                          <a:effectLst/>
                          <a:ea typeface="SimSun"/>
                          <a:cs typeface="Arial"/>
                        </a:rPr>
                        <a:t>Named the story provider </a:t>
                      </a:r>
                      <a:endParaRPr lang="en-GB" sz="1100" b="1" dirty="0">
                        <a:effectLst/>
                        <a:ea typeface="SimSun"/>
                        <a:cs typeface="Arial"/>
                      </a:endParaRPr>
                    </a:p>
                    <a:p>
                      <a:pPr algn="ctr">
                        <a:lnSpc>
                          <a:spcPct val="115000"/>
                        </a:lnSpc>
                        <a:spcAft>
                          <a:spcPts val="1000"/>
                        </a:spcAft>
                      </a:pPr>
                      <a:r>
                        <a:rPr lang="en-GB" sz="1000" b="1" dirty="0">
                          <a:effectLst/>
                          <a:ea typeface="SimSun"/>
                          <a:cs typeface="Arial"/>
                        </a:rPr>
                        <a:t>27.9% (n=51/183)</a:t>
                      </a:r>
                      <a:endParaRPr lang="en-GB" sz="1100" b="1" dirty="0">
                        <a:effectLst/>
                        <a:ea typeface="SimSun"/>
                        <a:cs typeface="Arial"/>
                      </a:endParaRPr>
                    </a:p>
                    <a:p>
                      <a:pPr algn="ctr">
                        <a:lnSpc>
                          <a:spcPct val="115000"/>
                        </a:lnSpc>
                        <a:spcAft>
                          <a:spcPts val="1000"/>
                        </a:spcAft>
                      </a:pPr>
                      <a:r>
                        <a:rPr lang="en-GB" sz="1000" dirty="0">
                          <a:effectLst/>
                          <a:ea typeface="SimSun"/>
                          <a:cs typeface="Arial"/>
                        </a:rPr>
                        <a:t> </a:t>
                      </a:r>
                      <a:endParaRPr lang="en-GB" sz="1100" dirty="0">
                        <a:effectLst/>
                        <a:ea typeface="SimSun"/>
                        <a:cs typeface="Arial"/>
                      </a:endParaRPr>
                    </a:p>
                  </p:txBody>
                </p:sp>
                <p:sp>
                  <p:nvSpPr>
                    <p:cNvPr id="35" name="Rectangle 34"/>
                    <p:cNvSpPr/>
                    <p:nvPr/>
                  </p:nvSpPr>
                  <p:spPr>
                    <a:xfrm>
                      <a:off x="0" y="1103043"/>
                      <a:ext cx="516255" cy="1154383"/>
                    </a:xfrm>
                    <a:prstGeom prst="rect">
                      <a:avLst/>
                    </a:prstGeom>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Explanations</a:t>
                      </a:r>
                      <a:endParaRPr lang="en-GB" sz="1100">
                        <a:effectLst/>
                        <a:ea typeface="SimSun"/>
                        <a:cs typeface="Arial"/>
                      </a:endParaRPr>
                    </a:p>
                  </p:txBody>
                </p:sp>
                <p:sp>
                  <p:nvSpPr>
                    <p:cNvPr id="36" name="Rectangle 35"/>
                    <p:cNvSpPr/>
                    <p:nvPr/>
                  </p:nvSpPr>
                  <p:spPr>
                    <a:xfrm>
                      <a:off x="671802" y="3458239"/>
                      <a:ext cx="1676400" cy="1066800"/>
                    </a:xfrm>
                    <a:prstGeom prst="rect">
                      <a:avLst/>
                    </a:prstGeom>
                    <a:solidFill>
                      <a:srgbClr val="92D050"/>
                    </a:solidFill>
                    <a:ln w="12700">
                      <a:solidFill>
                        <a:schemeClr val="tx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50" dirty="0">
                          <a:effectLst/>
                          <a:ea typeface="SimSun"/>
                          <a:cs typeface="Arial"/>
                        </a:rPr>
                        <a:t>Thanked story provider</a:t>
                      </a:r>
                      <a:endParaRPr lang="en-GB" sz="1100" dirty="0">
                        <a:effectLst/>
                        <a:ea typeface="SimSun"/>
                        <a:cs typeface="Arial"/>
                      </a:endParaRPr>
                    </a:p>
                    <a:p>
                      <a:pPr algn="ctr">
                        <a:lnSpc>
                          <a:spcPct val="115000"/>
                        </a:lnSpc>
                        <a:spcAft>
                          <a:spcPts val="1000"/>
                        </a:spcAft>
                      </a:pPr>
                      <a:r>
                        <a:rPr lang="en-GB" sz="950" dirty="0">
                          <a:effectLst/>
                          <a:ea typeface="SimSun"/>
                          <a:cs typeface="Arial"/>
                        </a:rPr>
                        <a:t>71% (n=130/183)</a:t>
                      </a:r>
                      <a:endParaRPr lang="en-GB" sz="1100" dirty="0">
                        <a:effectLst/>
                        <a:ea typeface="SimSun"/>
                        <a:cs typeface="Arial"/>
                      </a:endParaRPr>
                    </a:p>
                  </p:txBody>
                </p:sp>
                <p:sp>
                  <p:nvSpPr>
                    <p:cNvPr id="37" name="Rectangle 36"/>
                    <p:cNvSpPr/>
                    <p:nvPr/>
                  </p:nvSpPr>
                  <p:spPr>
                    <a:xfrm>
                      <a:off x="4267214" y="3457857"/>
                      <a:ext cx="1676400" cy="1066800"/>
                    </a:xfrm>
                    <a:prstGeom prst="rect">
                      <a:avLst/>
                    </a:prstGeom>
                    <a:solidFill>
                      <a:srgbClr val="92D050"/>
                    </a:solidFill>
                    <a:ln w="12700">
                      <a:solidFill>
                        <a:schemeClr val="tx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Apologised if negative ?**</a:t>
                      </a:r>
                      <a:endParaRPr lang="en-GB" sz="1100" dirty="0">
                        <a:effectLst/>
                        <a:ea typeface="SimSun"/>
                        <a:cs typeface="Arial"/>
                      </a:endParaRPr>
                    </a:p>
                    <a:p>
                      <a:pPr algn="ctr">
                        <a:lnSpc>
                          <a:spcPct val="115000"/>
                        </a:lnSpc>
                        <a:spcAft>
                          <a:spcPts val="0"/>
                        </a:spcAft>
                      </a:pPr>
                      <a:r>
                        <a:rPr lang="en-GB" sz="950" dirty="0">
                          <a:effectLst/>
                          <a:ea typeface="SimSun"/>
                          <a:cs typeface="Arial"/>
                        </a:rPr>
                        <a:t>Apology 73.6% (n=104/141)</a:t>
                      </a:r>
                      <a:endParaRPr lang="en-GB" sz="1100" dirty="0">
                        <a:effectLst/>
                        <a:ea typeface="SimSun"/>
                        <a:cs typeface="Arial"/>
                      </a:endParaRPr>
                    </a:p>
                    <a:p>
                      <a:pPr algn="ctr">
                        <a:lnSpc>
                          <a:spcPct val="115000"/>
                        </a:lnSpc>
                        <a:spcAft>
                          <a:spcPts val="0"/>
                        </a:spcAft>
                      </a:pPr>
                      <a:r>
                        <a:rPr lang="en-GB" sz="1000" dirty="0">
                          <a:effectLst/>
                          <a:ea typeface="SimSun"/>
                          <a:cs typeface="Arial"/>
                        </a:rPr>
                        <a:t>	</a:t>
                      </a:r>
                      <a:endParaRPr lang="en-GB" sz="1100" dirty="0">
                        <a:effectLst/>
                        <a:ea typeface="SimSun"/>
                        <a:cs typeface="Arial"/>
                      </a:endParaRPr>
                    </a:p>
                  </p:txBody>
                </p:sp>
                <p:sp>
                  <p:nvSpPr>
                    <p:cNvPr id="38" name="Rectangle 37"/>
                    <p:cNvSpPr/>
                    <p:nvPr/>
                  </p:nvSpPr>
                  <p:spPr>
                    <a:xfrm>
                      <a:off x="2486039" y="3457858"/>
                      <a:ext cx="1676400" cy="1066800"/>
                    </a:xfrm>
                    <a:prstGeom prst="rect">
                      <a:avLst/>
                    </a:prstGeom>
                    <a:solidFill>
                      <a:srgbClr val="92D050"/>
                    </a:solidFill>
                    <a:ln w="12700">
                      <a:solidFill>
                        <a:schemeClr val="tx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endParaRPr lang="en-GB" sz="1000" dirty="0">
                        <a:ea typeface="SimSun"/>
                        <a:cs typeface="Arial"/>
                      </a:endParaRPr>
                    </a:p>
                    <a:p>
                      <a:pPr algn="ctr">
                        <a:lnSpc>
                          <a:spcPct val="115000"/>
                        </a:lnSpc>
                        <a:spcAft>
                          <a:spcPts val="0"/>
                        </a:spcAft>
                      </a:pPr>
                      <a:r>
                        <a:rPr lang="en-GB" sz="1000" dirty="0">
                          <a:effectLst/>
                          <a:ea typeface="SimSun"/>
                          <a:cs typeface="Arial"/>
                        </a:rPr>
                        <a:t>Offered to pass positive feedback on*</a:t>
                      </a:r>
                      <a:endParaRPr lang="en-GB" sz="1100" dirty="0">
                        <a:effectLst/>
                        <a:ea typeface="SimSun"/>
                        <a:cs typeface="Arial"/>
                      </a:endParaRPr>
                    </a:p>
                    <a:p>
                      <a:pPr algn="ctr">
                        <a:lnSpc>
                          <a:spcPct val="115000"/>
                        </a:lnSpc>
                        <a:spcAft>
                          <a:spcPts val="0"/>
                        </a:spcAft>
                      </a:pPr>
                      <a:r>
                        <a:rPr lang="en-GB" sz="1000" dirty="0">
                          <a:effectLst/>
                          <a:ea typeface="SimSun"/>
                          <a:cs typeface="Arial"/>
                        </a:rPr>
                        <a:t>74.1% (n=40/54)</a:t>
                      </a:r>
                      <a:endParaRPr lang="en-GB" sz="1100" dirty="0">
                        <a:effectLst/>
                        <a:ea typeface="SimSun"/>
                        <a:cs typeface="Arial"/>
                      </a:endParaRPr>
                    </a:p>
                    <a:p>
                      <a:pPr algn="ctr">
                        <a:lnSpc>
                          <a:spcPct val="115000"/>
                        </a:lnSpc>
                        <a:spcAft>
                          <a:spcPts val="0"/>
                        </a:spcAft>
                      </a:pPr>
                      <a:r>
                        <a:rPr lang="en-GB" sz="1000" dirty="0">
                          <a:effectLst/>
                          <a:ea typeface="SimSun"/>
                          <a:cs typeface="Arial"/>
                        </a:rPr>
                        <a:t> </a:t>
                      </a:r>
                      <a:endParaRPr lang="en-GB" sz="1100" dirty="0">
                        <a:effectLst/>
                        <a:ea typeface="SimSun"/>
                        <a:cs typeface="Arial"/>
                      </a:endParaRPr>
                    </a:p>
                  </p:txBody>
                </p:sp>
                <p:sp>
                  <p:nvSpPr>
                    <p:cNvPr id="39" name="Rectangle 38"/>
                    <p:cNvSpPr/>
                    <p:nvPr/>
                  </p:nvSpPr>
                  <p:spPr>
                    <a:xfrm>
                      <a:off x="0" y="3458239"/>
                      <a:ext cx="516255" cy="1047751"/>
                    </a:xfrm>
                    <a:prstGeom prst="rect">
                      <a:avLst/>
                    </a:prstGeom>
                    <a:ln w="12700">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Thanks &amp; apologies</a:t>
                      </a:r>
                      <a:endParaRPr lang="en-GB" sz="1100">
                        <a:effectLst/>
                        <a:ea typeface="SimSun"/>
                        <a:cs typeface="Arial"/>
                      </a:endParaRPr>
                    </a:p>
                  </p:txBody>
                </p:sp>
              </p:grpSp>
              <p:sp>
                <p:nvSpPr>
                  <p:cNvPr id="18" name="Rectangle 17"/>
                  <p:cNvSpPr/>
                  <p:nvPr/>
                </p:nvSpPr>
                <p:spPr>
                  <a:xfrm>
                    <a:off x="3314650" y="4658391"/>
                    <a:ext cx="2644766" cy="1066800"/>
                  </a:xfrm>
                  <a:prstGeom prst="rect">
                    <a:avLst/>
                  </a:prstGeom>
                  <a:solidFill>
                    <a:srgbClr val="FF0000"/>
                  </a:solidFill>
                  <a:ln w="12700" cmpd="sng">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dirty="0">
                        <a:effectLst/>
                        <a:ea typeface="SimSun"/>
                        <a:cs typeface="Arial"/>
                      </a:rPr>
                      <a:t>offered to make contact with story provider at a later date **</a:t>
                    </a:r>
                    <a:r>
                      <a:rPr lang="en-GB" sz="1100" dirty="0">
                        <a:ea typeface="SimSun"/>
                        <a:cs typeface="Arial"/>
                      </a:rPr>
                      <a:t>                                                                            </a:t>
                    </a:r>
                    <a:r>
                      <a:rPr lang="en-GB" sz="1000" b="1" dirty="0">
                        <a:effectLst/>
                        <a:ea typeface="SimSun"/>
                        <a:cs typeface="Arial"/>
                      </a:rPr>
                      <a:t>7.1% (n=10/141)</a:t>
                    </a:r>
                    <a:endParaRPr lang="en-GB" sz="1100" dirty="0">
                      <a:effectLst/>
                      <a:ea typeface="SimSun"/>
                      <a:cs typeface="Arial"/>
                    </a:endParaRPr>
                  </a:p>
                </p:txBody>
              </p:sp>
              <p:sp>
                <p:nvSpPr>
                  <p:cNvPr id="19" name="Rectangle 18"/>
                  <p:cNvSpPr/>
                  <p:nvPr/>
                </p:nvSpPr>
                <p:spPr>
                  <a:xfrm>
                    <a:off x="714374" y="4667915"/>
                    <a:ext cx="2504661" cy="1066800"/>
                  </a:xfrm>
                  <a:prstGeom prst="rect">
                    <a:avLst/>
                  </a:prstGeom>
                  <a:solidFill>
                    <a:srgbClr val="92D05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Uniquely tailored response  </a:t>
                    </a:r>
                    <a:endParaRPr lang="en-GB" sz="1100" dirty="0">
                      <a:effectLst/>
                      <a:ea typeface="SimSun"/>
                      <a:cs typeface="Arial"/>
                    </a:endParaRPr>
                  </a:p>
                  <a:p>
                    <a:pPr algn="ctr">
                      <a:lnSpc>
                        <a:spcPct val="115000"/>
                      </a:lnSpc>
                      <a:spcAft>
                        <a:spcPts val="0"/>
                      </a:spcAft>
                    </a:pPr>
                    <a:r>
                      <a:rPr lang="en-GB" sz="1000" dirty="0">
                        <a:effectLst/>
                        <a:ea typeface="SimSun"/>
                        <a:cs typeface="Arial"/>
                      </a:rPr>
                      <a:t>76.5% (N=140/183)</a:t>
                    </a:r>
                    <a:endParaRPr lang="en-GB" sz="1100" dirty="0">
                      <a:effectLst/>
                      <a:ea typeface="SimSun"/>
                      <a:cs typeface="Arial"/>
                    </a:endParaRPr>
                  </a:p>
                  <a:p>
                    <a:pPr algn="ctr">
                      <a:lnSpc>
                        <a:spcPct val="115000"/>
                      </a:lnSpc>
                      <a:spcAft>
                        <a:spcPts val="0"/>
                      </a:spcAft>
                    </a:pPr>
                    <a:r>
                      <a:rPr lang="en-GB" sz="1000" dirty="0">
                        <a:effectLst/>
                        <a:ea typeface="SimSun"/>
                        <a:cs typeface="Arial"/>
                      </a:rPr>
                      <a:t> </a:t>
                    </a:r>
                    <a:endParaRPr lang="en-GB" sz="1100" dirty="0">
                      <a:effectLst/>
                      <a:ea typeface="SimSun"/>
                      <a:cs typeface="Arial"/>
                    </a:endParaRPr>
                  </a:p>
                </p:txBody>
              </p:sp>
              <p:sp>
                <p:nvSpPr>
                  <p:cNvPr id="20" name="Rectangle 19"/>
                  <p:cNvSpPr/>
                  <p:nvPr/>
                </p:nvSpPr>
                <p:spPr>
                  <a:xfrm>
                    <a:off x="4286250" y="5829965"/>
                    <a:ext cx="1676400" cy="1462398"/>
                  </a:xfrm>
                  <a:prstGeom prst="rect">
                    <a:avLst/>
                  </a:prstGeom>
                  <a:solidFill>
                    <a:srgbClr val="92D05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SimSun"/>
                        <a:cs typeface="Arial"/>
                      </a:rPr>
                      <a:t>provided more than one contact option**</a:t>
                    </a:r>
                    <a:endParaRPr lang="en-GB" sz="1100" dirty="0">
                      <a:effectLst/>
                      <a:ea typeface="SimSun"/>
                      <a:cs typeface="Arial"/>
                    </a:endParaRPr>
                  </a:p>
                  <a:p>
                    <a:pPr algn="ctr">
                      <a:lnSpc>
                        <a:spcPct val="115000"/>
                      </a:lnSpc>
                      <a:spcAft>
                        <a:spcPts val="1000"/>
                      </a:spcAft>
                    </a:pPr>
                    <a:r>
                      <a:rPr lang="en-GB" sz="1000" dirty="0">
                        <a:effectLst/>
                        <a:ea typeface="SimSun"/>
                        <a:cs typeface="Arial"/>
                      </a:rPr>
                      <a:t> 66.6% (n=94/141)</a:t>
                    </a:r>
                    <a:endParaRPr lang="en-GB" sz="1100" dirty="0">
                      <a:effectLst/>
                      <a:ea typeface="SimSun"/>
                      <a:cs typeface="Arial"/>
                    </a:endParaRPr>
                  </a:p>
                </p:txBody>
              </p:sp>
              <p:sp>
                <p:nvSpPr>
                  <p:cNvPr id="21" name="Rectangle 20"/>
                  <p:cNvSpPr/>
                  <p:nvPr/>
                </p:nvSpPr>
                <p:spPr>
                  <a:xfrm>
                    <a:off x="2495550" y="5829966"/>
                    <a:ext cx="1676400" cy="1462398"/>
                  </a:xfrm>
                  <a:prstGeom prst="rect">
                    <a:avLst/>
                  </a:prstGeom>
                  <a:solidFill>
                    <a:srgbClr val="FF0000"/>
                  </a:solidFill>
                  <a:ln w="12700" cmpd="sng">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b="1" dirty="0">
                        <a:effectLst/>
                        <a:ea typeface="SimSun"/>
                        <a:cs typeface="Arial"/>
                      </a:rPr>
                      <a:t>provided:</a:t>
                    </a:r>
                    <a:endParaRPr lang="en-GB" sz="1100" dirty="0">
                      <a:effectLst/>
                      <a:ea typeface="SimSun"/>
                      <a:cs typeface="Arial"/>
                    </a:endParaRPr>
                  </a:p>
                  <a:p>
                    <a:pPr marL="342900" lvl="0" indent="-342900">
                      <a:lnSpc>
                        <a:spcPct val="115000"/>
                      </a:lnSpc>
                      <a:spcAft>
                        <a:spcPts val="0"/>
                      </a:spcAft>
                      <a:buFont typeface="Symbol"/>
                      <a:buChar char=""/>
                    </a:pPr>
                    <a:r>
                      <a:rPr lang="en-GB" sz="1000" b="1" dirty="0">
                        <a:effectLst/>
                        <a:ea typeface="SimSun"/>
                        <a:cs typeface="Arial"/>
                      </a:rPr>
                      <a:t>contact details</a:t>
                    </a:r>
                    <a:endParaRPr lang="en-GB" sz="1100" dirty="0">
                      <a:effectLst/>
                      <a:ea typeface="SimSun"/>
                      <a:cs typeface="Arial"/>
                    </a:endParaRPr>
                  </a:p>
                  <a:p>
                    <a:pPr marL="342900" lvl="0" indent="-342900">
                      <a:lnSpc>
                        <a:spcPct val="115000"/>
                      </a:lnSpc>
                      <a:spcAft>
                        <a:spcPts val="0"/>
                      </a:spcAft>
                      <a:buFont typeface="Symbol"/>
                      <a:buChar char=""/>
                    </a:pPr>
                    <a:r>
                      <a:rPr lang="en-GB" sz="1000" b="1" dirty="0">
                        <a:effectLst/>
                        <a:ea typeface="SimSun"/>
                        <a:cs typeface="Arial"/>
                      </a:rPr>
                      <a:t>opening times</a:t>
                    </a:r>
                    <a:endParaRPr lang="en-GB" sz="1100" dirty="0">
                      <a:effectLst/>
                      <a:ea typeface="SimSun"/>
                      <a:cs typeface="Arial"/>
                    </a:endParaRPr>
                  </a:p>
                  <a:p>
                    <a:pPr marL="342900" lvl="0" indent="-342900">
                      <a:lnSpc>
                        <a:spcPct val="115000"/>
                      </a:lnSpc>
                      <a:spcAft>
                        <a:spcPts val="0"/>
                      </a:spcAft>
                      <a:buFont typeface="Symbol"/>
                      <a:buChar char=""/>
                    </a:pPr>
                    <a:r>
                      <a:rPr lang="en-GB" sz="1000" b="1" u="sng" dirty="0">
                        <a:effectLst/>
                        <a:ea typeface="SimSun"/>
                        <a:cs typeface="Arial"/>
                      </a:rPr>
                      <a:t>and </a:t>
                    </a:r>
                    <a:r>
                      <a:rPr lang="en-GB" sz="1000" b="1" dirty="0">
                        <a:effectLst/>
                        <a:ea typeface="SimSun"/>
                        <a:cs typeface="Arial"/>
                      </a:rPr>
                      <a:t>a named person?**</a:t>
                    </a:r>
                    <a:endParaRPr lang="en-GB" sz="1100" dirty="0">
                      <a:effectLst/>
                      <a:ea typeface="SimSun"/>
                      <a:cs typeface="Arial"/>
                    </a:endParaRPr>
                  </a:p>
                  <a:p>
                    <a:pPr marL="228600" algn="ctr">
                      <a:lnSpc>
                        <a:spcPct val="115000"/>
                      </a:lnSpc>
                      <a:spcAft>
                        <a:spcPts val="0"/>
                      </a:spcAft>
                    </a:pPr>
                    <a:r>
                      <a:rPr lang="en-GB" sz="1000" b="1" dirty="0">
                        <a:effectLst/>
                        <a:ea typeface="SimSun"/>
                        <a:cs typeface="Arial"/>
                      </a:rPr>
                      <a:t>5.7% (n=8/141)</a:t>
                    </a:r>
                    <a:endParaRPr lang="en-GB" sz="1100" dirty="0">
                      <a:effectLst/>
                      <a:ea typeface="SimSun"/>
                      <a:cs typeface="Arial"/>
                    </a:endParaRPr>
                  </a:p>
                </p:txBody>
              </p:sp>
              <p:sp>
                <p:nvSpPr>
                  <p:cNvPr id="22" name="Rectangle 21"/>
                  <p:cNvSpPr/>
                  <p:nvPr/>
                </p:nvSpPr>
                <p:spPr>
                  <a:xfrm>
                    <a:off x="714375" y="5829965"/>
                    <a:ext cx="1676400" cy="1462398"/>
                  </a:xfrm>
                  <a:prstGeom prst="rect">
                    <a:avLst/>
                  </a:prstGeom>
                  <a:solidFill>
                    <a:srgbClr val="FF0000"/>
                  </a:solidFill>
                  <a:ln w="12700" cmpd="sng">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endParaRPr lang="en-GB" sz="900" b="1" dirty="0">
                      <a:ea typeface="SimSun"/>
                      <a:cs typeface="Arial"/>
                    </a:endParaRPr>
                  </a:p>
                  <a:p>
                    <a:pPr algn="ctr">
                      <a:lnSpc>
                        <a:spcPct val="115000"/>
                      </a:lnSpc>
                      <a:spcAft>
                        <a:spcPts val="0"/>
                      </a:spcAft>
                    </a:pPr>
                    <a:endParaRPr lang="en-GB" sz="900" b="1" dirty="0">
                      <a:ea typeface="SimSun"/>
                      <a:cs typeface="Arial"/>
                    </a:endParaRPr>
                  </a:p>
                  <a:p>
                    <a:pPr algn="ctr">
                      <a:lnSpc>
                        <a:spcPct val="115000"/>
                      </a:lnSpc>
                      <a:spcAft>
                        <a:spcPts val="0"/>
                      </a:spcAft>
                    </a:pPr>
                    <a:r>
                      <a:rPr lang="en-GB" sz="900" b="1" dirty="0">
                        <a:effectLst/>
                        <a:ea typeface="SimSun"/>
                        <a:cs typeface="Arial"/>
                      </a:rPr>
                      <a:t>Directed and explained signposted services** </a:t>
                    </a:r>
                    <a:endParaRPr lang="en-GB" sz="1100" b="1" dirty="0">
                      <a:effectLst/>
                      <a:ea typeface="SimSun"/>
                      <a:cs typeface="Arial"/>
                    </a:endParaRPr>
                  </a:p>
                  <a:p>
                    <a:pPr algn="ctr">
                      <a:lnSpc>
                        <a:spcPct val="115000"/>
                      </a:lnSpc>
                      <a:spcAft>
                        <a:spcPts val="0"/>
                      </a:spcAft>
                    </a:pPr>
                    <a:r>
                      <a:rPr lang="en-GB" sz="900" b="1" dirty="0">
                        <a:effectLst/>
                        <a:ea typeface="SimSun"/>
                        <a:cs typeface="Arial"/>
                      </a:rPr>
                      <a:t>Directed 92.2% (n=130/141)</a:t>
                    </a:r>
                    <a:endParaRPr lang="en-GB" sz="1100" b="1" dirty="0">
                      <a:effectLst/>
                      <a:ea typeface="SimSun"/>
                      <a:cs typeface="Arial"/>
                    </a:endParaRPr>
                  </a:p>
                  <a:p>
                    <a:pPr algn="ctr">
                      <a:lnSpc>
                        <a:spcPct val="115000"/>
                      </a:lnSpc>
                      <a:spcAft>
                        <a:spcPts val="0"/>
                      </a:spcAft>
                    </a:pPr>
                    <a:r>
                      <a:rPr lang="en-GB" sz="900" b="1" dirty="0">
                        <a:effectLst/>
                        <a:ea typeface="SimSun"/>
                        <a:cs typeface="Arial"/>
                      </a:rPr>
                      <a:t>and explained </a:t>
                    </a:r>
                    <a:endParaRPr lang="en-GB" sz="1100" b="1" dirty="0">
                      <a:effectLst/>
                      <a:ea typeface="SimSun"/>
                      <a:cs typeface="Arial"/>
                    </a:endParaRPr>
                  </a:p>
                  <a:p>
                    <a:pPr algn="ctr">
                      <a:lnSpc>
                        <a:spcPct val="115000"/>
                      </a:lnSpc>
                      <a:spcAft>
                        <a:spcPts val="0"/>
                      </a:spcAft>
                    </a:pPr>
                    <a:r>
                      <a:rPr lang="en-GB" sz="900" b="1" dirty="0">
                        <a:effectLst/>
                        <a:ea typeface="SimSun"/>
                        <a:cs typeface="Arial"/>
                      </a:rPr>
                      <a:t>0.71% (n=1/141)</a:t>
                    </a:r>
                    <a:endParaRPr lang="en-GB" sz="1100" b="1" dirty="0">
                      <a:effectLst/>
                      <a:ea typeface="SimSun"/>
                      <a:cs typeface="Arial"/>
                    </a:endParaRPr>
                  </a:p>
                  <a:p>
                    <a:pPr algn="ctr">
                      <a:lnSpc>
                        <a:spcPct val="115000"/>
                      </a:lnSpc>
                      <a:spcAft>
                        <a:spcPts val="0"/>
                      </a:spcAft>
                    </a:pPr>
                    <a:r>
                      <a:rPr lang="en-GB" sz="900" dirty="0">
                        <a:effectLst/>
                        <a:ea typeface="SimSun"/>
                        <a:cs typeface="Arial"/>
                      </a:rPr>
                      <a:t> </a:t>
                    </a:r>
                    <a:endParaRPr lang="en-GB" sz="1100" dirty="0">
                      <a:effectLst/>
                      <a:ea typeface="SimSun"/>
                      <a:cs typeface="Arial"/>
                    </a:endParaRPr>
                  </a:p>
                  <a:p>
                    <a:pPr algn="ctr">
                      <a:lnSpc>
                        <a:spcPct val="115000"/>
                      </a:lnSpc>
                      <a:spcAft>
                        <a:spcPts val="0"/>
                      </a:spcAft>
                    </a:pPr>
                    <a:r>
                      <a:rPr lang="en-GB" sz="900" dirty="0">
                        <a:effectLst/>
                        <a:ea typeface="SimSun"/>
                        <a:cs typeface="Arial"/>
                      </a:rPr>
                      <a:t> </a:t>
                    </a:r>
                    <a:endParaRPr lang="en-GB" sz="1100" dirty="0">
                      <a:effectLst/>
                      <a:ea typeface="SimSun"/>
                      <a:cs typeface="Arial"/>
                    </a:endParaRPr>
                  </a:p>
                </p:txBody>
              </p:sp>
              <p:sp>
                <p:nvSpPr>
                  <p:cNvPr id="23" name="Rectangle 22"/>
                  <p:cNvSpPr/>
                  <p:nvPr/>
                </p:nvSpPr>
                <p:spPr>
                  <a:xfrm>
                    <a:off x="0" y="4667915"/>
                    <a:ext cx="516255" cy="1076324"/>
                  </a:xfrm>
                  <a:prstGeom prst="rect">
                    <a:avLst/>
                  </a:prstGeom>
                  <a:ln w="127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Content</a:t>
                    </a:r>
                    <a:endParaRPr lang="en-GB" sz="1100">
                      <a:effectLst/>
                      <a:ea typeface="SimSun"/>
                      <a:cs typeface="Arial"/>
                    </a:endParaRPr>
                  </a:p>
                </p:txBody>
              </p:sp>
              <p:sp>
                <p:nvSpPr>
                  <p:cNvPr id="24" name="Rectangle 23"/>
                  <p:cNvSpPr/>
                  <p:nvPr/>
                </p:nvSpPr>
                <p:spPr>
                  <a:xfrm>
                    <a:off x="4283016" y="7443911"/>
                    <a:ext cx="1676400" cy="1066800"/>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a:effectLst/>
                        <a:ea typeface="SimSun"/>
                        <a:cs typeface="Arial"/>
                      </a:rPr>
                      <a:t> </a:t>
                    </a:r>
                    <a:endParaRPr lang="en-GB" sz="1100">
                      <a:effectLst/>
                      <a:ea typeface="SimSun"/>
                      <a:cs typeface="Arial"/>
                    </a:endParaRPr>
                  </a:p>
                </p:txBody>
              </p:sp>
              <p:sp>
                <p:nvSpPr>
                  <p:cNvPr id="25" name="Rectangle 24"/>
                  <p:cNvSpPr/>
                  <p:nvPr/>
                </p:nvSpPr>
                <p:spPr>
                  <a:xfrm>
                    <a:off x="2492316" y="7443911"/>
                    <a:ext cx="1676400" cy="1066800"/>
                  </a:xfrm>
                  <a:prstGeom prst="rect">
                    <a:avLst/>
                  </a:prstGeom>
                  <a:solidFill>
                    <a:srgbClr val="FFC00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GB" sz="1000" dirty="0">
                      <a:effectLst/>
                      <a:ea typeface="SimSun"/>
                      <a:cs typeface="Arial"/>
                    </a:endParaRPr>
                  </a:p>
                  <a:p>
                    <a:pPr algn="ctr">
                      <a:lnSpc>
                        <a:spcPct val="115000"/>
                      </a:lnSpc>
                      <a:spcAft>
                        <a:spcPts val="1000"/>
                      </a:spcAft>
                    </a:pPr>
                    <a:r>
                      <a:rPr lang="en-GB" sz="1000" dirty="0">
                        <a:effectLst/>
                        <a:ea typeface="SimSun"/>
                        <a:cs typeface="Arial"/>
                      </a:rPr>
                      <a:t>signed off  response in a polite manner</a:t>
                    </a:r>
                    <a:r>
                      <a:rPr lang="en-GB" sz="1100" dirty="0">
                        <a:ea typeface="SimSun"/>
                        <a:cs typeface="Arial"/>
                      </a:rPr>
                      <a:t>                                         </a:t>
                    </a:r>
                    <a:r>
                      <a:rPr lang="en-GB" sz="1000" dirty="0">
                        <a:effectLst/>
                        <a:ea typeface="SimSun"/>
                        <a:cs typeface="Arial"/>
                      </a:rPr>
                      <a:t>59% (n=108/183)</a:t>
                    </a:r>
                    <a:endParaRPr lang="en-GB" sz="1100" dirty="0">
                      <a:effectLst/>
                      <a:ea typeface="SimSun"/>
                      <a:cs typeface="Arial"/>
                    </a:endParaRPr>
                  </a:p>
                  <a:p>
                    <a:pPr algn="ctr">
                      <a:lnSpc>
                        <a:spcPct val="115000"/>
                      </a:lnSpc>
                      <a:spcAft>
                        <a:spcPts val="1000"/>
                      </a:spcAft>
                    </a:pPr>
                    <a:r>
                      <a:rPr lang="en-GB" sz="1000" dirty="0">
                        <a:effectLst/>
                        <a:ea typeface="SimSun"/>
                        <a:cs typeface="Arial"/>
                      </a:rPr>
                      <a:t> </a:t>
                    </a:r>
                    <a:endParaRPr lang="en-GB" sz="1100" dirty="0">
                      <a:effectLst/>
                      <a:ea typeface="SimSun"/>
                      <a:cs typeface="Arial"/>
                    </a:endParaRPr>
                  </a:p>
                </p:txBody>
              </p:sp>
              <p:sp>
                <p:nvSpPr>
                  <p:cNvPr id="26" name="Rectangle 25"/>
                  <p:cNvSpPr/>
                  <p:nvPr/>
                </p:nvSpPr>
                <p:spPr>
                  <a:xfrm>
                    <a:off x="711141" y="7443911"/>
                    <a:ext cx="1676400" cy="1066800"/>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 </a:t>
                    </a:r>
                    <a:endParaRPr lang="en-GB" sz="1100">
                      <a:effectLst/>
                      <a:ea typeface="SimSun"/>
                      <a:cs typeface="Arial"/>
                    </a:endParaRPr>
                  </a:p>
                </p:txBody>
              </p:sp>
              <p:sp>
                <p:nvSpPr>
                  <p:cNvPr id="27" name="Rectangle 26"/>
                  <p:cNvSpPr/>
                  <p:nvPr/>
                </p:nvSpPr>
                <p:spPr>
                  <a:xfrm>
                    <a:off x="0" y="7390746"/>
                    <a:ext cx="516255" cy="1066800"/>
                  </a:xfrm>
                  <a:prstGeom prst="rect">
                    <a:avLst/>
                  </a:prstGeom>
                  <a:ln w="12700">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Sign-off</a:t>
                    </a:r>
                    <a:endParaRPr lang="en-GB" sz="1100">
                      <a:effectLst/>
                      <a:ea typeface="SimSun"/>
                      <a:cs typeface="Arial"/>
                    </a:endParaRPr>
                  </a:p>
                </p:txBody>
              </p:sp>
            </p:grpSp>
            <p:sp>
              <p:nvSpPr>
                <p:cNvPr id="14" name="Rectangle 13"/>
                <p:cNvSpPr/>
                <p:nvPr/>
              </p:nvSpPr>
              <p:spPr>
                <a:xfrm>
                  <a:off x="0" y="2009030"/>
                  <a:ext cx="493714" cy="917423"/>
                </a:xfrm>
                <a:prstGeom prst="rect">
                  <a:avLst/>
                </a:prstGeom>
                <a:ln w="12700">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Speed of response</a:t>
                  </a:r>
                  <a:endParaRPr lang="en-GB" sz="1100" dirty="0">
                    <a:effectLst/>
                    <a:ea typeface="SimSun"/>
                    <a:cs typeface="Arial"/>
                  </a:endParaRPr>
                </a:p>
              </p:txBody>
            </p:sp>
            <p:sp>
              <p:nvSpPr>
                <p:cNvPr id="15" name="Rectangle 14"/>
                <p:cNvSpPr/>
                <p:nvPr/>
              </p:nvSpPr>
              <p:spPr>
                <a:xfrm>
                  <a:off x="4091940" y="1996440"/>
                  <a:ext cx="1602740" cy="916940"/>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50">
                      <a:effectLst/>
                      <a:ea typeface="SimSun"/>
                      <a:cs typeface="Arial"/>
                    </a:rPr>
                    <a:t> </a:t>
                  </a:r>
                  <a:endParaRPr lang="en-GB" sz="1100">
                    <a:effectLst/>
                    <a:ea typeface="SimSun"/>
                    <a:cs typeface="Arial"/>
                  </a:endParaRPr>
                </a:p>
              </p:txBody>
            </p:sp>
            <p:sp>
              <p:nvSpPr>
                <p:cNvPr id="16" name="Rectangle 15"/>
                <p:cNvSpPr/>
                <p:nvPr/>
              </p:nvSpPr>
              <p:spPr>
                <a:xfrm>
                  <a:off x="655320" y="1996440"/>
                  <a:ext cx="1603202" cy="917423"/>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50">
                      <a:effectLst/>
                      <a:ea typeface="SimSun"/>
                      <a:cs typeface="Arial"/>
                    </a:rPr>
                    <a:t> </a:t>
                  </a:r>
                  <a:endParaRPr lang="en-GB" sz="1100">
                    <a:effectLst/>
                    <a:ea typeface="SimSun"/>
                    <a:cs typeface="Arial"/>
                  </a:endParaRPr>
                </a:p>
              </p:txBody>
            </p:sp>
          </p:grpSp>
        </p:grpSp>
        <p:sp>
          <p:nvSpPr>
            <p:cNvPr id="10" name="Rectangle 9"/>
            <p:cNvSpPr/>
            <p:nvPr/>
          </p:nvSpPr>
          <p:spPr>
            <a:xfrm>
              <a:off x="0" y="5013632"/>
              <a:ext cx="493713" cy="1264920"/>
            </a:xfrm>
            <a:prstGeom prst="rect">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Signposting</a:t>
              </a:r>
              <a:endParaRPr lang="en-GB" sz="1100">
                <a:effectLst/>
                <a:ea typeface="SimSun"/>
                <a:cs typeface="Arial"/>
              </a:endParaRPr>
            </a:p>
          </p:txBody>
        </p:sp>
      </p:grpSp>
    </p:spTree>
    <p:extLst>
      <p:ext uri="{BB962C8B-B14F-4D97-AF65-F5344CB8AC3E}">
        <p14:creationId xmlns:p14="http://schemas.microsoft.com/office/powerpoint/2010/main" val="323527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9325" y="40759"/>
            <a:ext cx="8229600" cy="5715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2000" dirty="0"/>
              <a:t>PhD Mental Health – This is how current responses compare</a:t>
            </a:r>
          </a:p>
        </p:txBody>
      </p:sp>
      <p:sp>
        <p:nvSpPr>
          <p:cNvPr id="11" name="Rectangle 10"/>
          <p:cNvSpPr/>
          <p:nvPr/>
        </p:nvSpPr>
        <p:spPr>
          <a:xfrm>
            <a:off x="3950283" y="1630436"/>
            <a:ext cx="2297007" cy="734023"/>
          </a:xfrm>
          <a:prstGeom prst="rect">
            <a:avLst/>
          </a:prstGeom>
          <a:solidFill>
            <a:srgbClr val="FF0000"/>
          </a:solidFill>
          <a:ln w="12700" cmpd="sng">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endParaRPr lang="en-GB" sz="1000" b="1" dirty="0">
              <a:effectLst/>
              <a:ea typeface="SimSun"/>
              <a:cs typeface="Arial"/>
            </a:endParaRPr>
          </a:p>
          <a:p>
            <a:pPr algn="ctr">
              <a:lnSpc>
                <a:spcPct val="115000"/>
              </a:lnSpc>
              <a:spcAft>
                <a:spcPts val="0"/>
              </a:spcAft>
            </a:pPr>
            <a:r>
              <a:rPr lang="en-GB" sz="1000" b="1" dirty="0">
                <a:effectLst/>
                <a:ea typeface="SimSun"/>
                <a:cs typeface="Arial"/>
              </a:rPr>
              <a:t>Explained role</a:t>
            </a:r>
            <a:endParaRPr lang="en-GB" sz="1100" dirty="0">
              <a:effectLst/>
              <a:ea typeface="SimSun"/>
              <a:cs typeface="Arial"/>
            </a:endParaRPr>
          </a:p>
          <a:p>
            <a:pPr algn="ctr">
              <a:lnSpc>
                <a:spcPct val="115000"/>
              </a:lnSpc>
              <a:spcAft>
                <a:spcPts val="0"/>
              </a:spcAft>
            </a:pPr>
            <a:r>
              <a:rPr lang="en-GB" sz="1000" b="1" dirty="0">
                <a:effectLst/>
                <a:ea typeface="SimSun"/>
                <a:cs typeface="Arial"/>
              </a:rPr>
              <a:t>0% (n=0/183)</a:t>
            </a:r>
            <a:endParaRPr lang="en-GB" sz="1100" dirty="0">
              <a:effectLst/>
              <a:ea typeface="SimSun"/>
              <a:cs typeface="Arial"/>
            </a:endParaRPr>
          </a:p>
          <a:p>
            <a:pPr algn="ctr">
              <a:lnSpc>
                <a:spcPct val="115000"/>
              </a:lnSpc>
              <a:spcAft>
                <a:spcPts val="0"/>
              </a:spcAft>
            </a:pPr>
            <a:r>
              <a:rPr lang="en-GB" sz="1000" dirty="0">
                <a:effectLst/>
                <a:ea typeface="SimSun"/>
                <a:cs typeface="Arial"/>
              </a:rPr>
              <a:t> </a:t>
            </a:r>
            <a:endParaRPr lang="en-GB" sz="1100" dirty="0">
              <a:effectLst/>
              <a:ea typeface="SimSun"/>
              <a:cs typeface="Arial"/>
            </a:endParaRPr>
          </a:p>
        </p:txBody>
      </p:sp>
      <p:sp>
        <p:nvSpPr>
          <p:cNvPr id="28" name="Rectangle 27"/>
          <p:cNvSpPr/>
          <p:nvPr/>
        </p:nvSpPr>
        <p:spPr>
          <a:xfrm>
            <a:off x="3948201" y="2410381"/>
            <a:ext cx="2297007" cy="734023"/>
          </a:xfrm>
          <a:prstGeom prst="rect">
            <a:avLst/>
          </a:prstGeom>
          <a:solidFill>
            <a:srgbClr val="92D050"/>
          </a:solidFill>
          <a:ln w="12700">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SimSun"/>
                <a:cs typeface="Arial"/>
              </a:rPr>
              <a:t>Responded within 7 days</a:t>
            </a:r>
            <a:endParaRPr lang="en-GB" sz="1100" dirty="0">
              <a:effectLst/>
              <a:ea typeface="SimSun"/>
              <a:cs typeface="Arial"/>
            </a:endParaRPr>
          </a:p>
          <a:p>
            <a:pPr algn="ctr">
              <a:lnSpc>
                <a:spcPct val="115000"/>
              </a:lnSpc>
              <a:spcAft>
                <a:spcPts val="1000"/>
              </a:spcAft>
            </a:pPr>
            <a:r>
              <a:rPr lang="en-GB" sz="1000" dirty="0">
                <a:effectLst/>
                <a:ea typeface="SimSun"/>
                <a:cs typeface="Arial"/>
              </a:rPr>
              <a:t>66.1% (n=121/183)</a:t>
            </a:r>
            <a:endParaRPr lang="en-GB" sz="1100" dirty="0">
              <a:effectLst/>
              <a:ea typeface="SimSun"/>
              <a:cs typeface="Arial"/>
            </a:endParaRPr>
          </a:p>
        </p:txBody>
      </p:sp>
      <p:sp>
        <p:nvSpPr>
          <p:cNvPr id="29" name="Rectangle 28"/>
          <p:cNvSpPr/>
          <p:nvPr/>
        </p:nvSpPr>
        <p:spPr>
          <a:xfrm>
            <a:off x="6414960" y="1632699"/>
            <a:ext cx="2297007" cy="734023"/>
          </a:xfrm>
          <a:prstGeom prst="rect">
            <a:avLst/>
          </a:prstGeom>
          <a:solidFill>
            <a:srgbClr val="FF0000"/>
          </a:solidFill>
          <a:ln w="12700" cmpd="sng">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b="1" dirty="0">
                <a:effectLst/>
                <a:ea typeface="SimSun"/>
                <a:cs typeface="Arial"/>
              </a:rPr>
              <a:t>Explained why they are responding</a:t>
            </a:r>
            <a:endParaRPr lang="en-GB" sz="1100" dirty="0">
              <a:effectLst/>
              <a:ea typeface="SimSun"/>
              <a:cs typeface="Arial"/>
            </a:endParaRPr>
          </a:p>
          <a:p>
            <a:pPr algn="ctr">
              <a:lnSpc>
                <a:spcPct val="115000"/>
              </a:lnSpc>
              <a:spcAft>
                <a:spcPts val="0"/>
              </a:spcAft>
            </a:pPr>
            <a:r>
              <a:rPr lang="en-GB" sz="1000" dirty="0">
                <a:effectLst/>
                <a:ea typeface="SimSun"/>
                <a:cs typeface="Arial"/>
              </a:rPr>
              <a:t> </a:t>
            </a:r>
            <a:endParaRPr lang="en-GB" sz="1100" dirty="0">
              <a:effectLst/>
              <a:ea typeface="SimSun"/>
              <a:cs typeface="Arial"/>
            </a:endParaRPr>
          </a:p>
          <a:p>
            <a:pPr algn="ctr">
              <a:lnSpc>
                <a:spcPct val="115000"/>
              </a:lnSpc>
              <a:spcAft>
                <a:spcPts val="1000"/>
              </a:spcAft>
            </a:pPr>
            <a:r>
              <a:rPr lang="en-GB" sz="1000" b="1" dirty="0">
                <a:effectLst/>
                <a:ea typeface="SimSun"/>
                <a:cs typeface="Arial"/>
              </a:rPr>
              <a:t>0% (n=0/183)</a:t>
            </a:r>
            <a:endParaRPr lang="en-GB" sz="1100" dirty="0">
              <a:effectLst/>
              <a:ea typeface="SimSun"/>
              <a:cs typeface="Arial"/>
            </a:endParaRPr>
          </a:p>
        </p:txBody>
      </p:sp>
      <p:sp>
        <p:nvSpPr>
          <p:cNvPr id="30" name="Rectangle 29"/>
          <p:cNvSpPr/>
          <p:nvPr/>
        </p:nvSpPr>
        <p:spPr>
          <a:xfrm>
            <a:off x="1507631" y="1632699"/>
            <a:ext cx="2297007" cy="734023"/>
          </a:xfrm>
          <a:prstGeom prst="rect">
            <a:avLst/>
          </a:prstGeom>
          <a:solidFill>
            <a:srgbClr val="92D050"/>
          </a:solidFill>
          <a:ln w="12700">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Identified role</a:t>
            </a:r>
            <a:endParaRPr lang="en-GB" sz="1100" dirty="0">
              <a:effectLst/>
              <a:ea typeface="SimSun"/>
              <a:cs typeface="Arial"/>
            </a:endParaRPr>
          </a:p>
          <a:p>
            <a:pPr algn="ctr">
              <a:lnSpc>
                <a:spcPct val="115000"/>
              </a:lnSpc>
              <a:spcAft>
                <a:spcPts val="0"/>
              </a:spcAft>
            </a:pPr>
            <a:r>
              <a:rPr lang="en-GB" sz="1000" dirty="0">
                <a:effectLst/>
                <a:ea typeface="SimSun"/>
                <a:cs typeface="Arial"/>
              </a:rPr>
              <a:t> </a:t>
            </a:r>
            <a:endParaRPr lang="en-GB" sz="1100" dirty="0">
              <a:effectLst/>
              <a:ea typeface="SimSun"/>
              <a:cs typeface="Arial"/>
            </a:endParaRPr>
          </a:p>
          <a:p>
            <a:pPr algn="ctr">
              <a:lnSpc>
                <a:spcPct val="115000"/>
              </a:lnSpc>
              <a:spcAft>
                <a:spcPts val="0"/>
              </a:spcAft>
            </a:pPr>
            <a:r>
              <a:rPr lang="en-GB" sz="1000" dirty="0">
                <a:effectLst/>
                <a:ea typeface="SimSun"/>
                <a:cs typeface="Arial"/>
              </a:rPr>
              <a:t>64.5% (n=118/183)</a:t>
            </a:r>
            <a:endParaRPr lang="en-GB" sz="1100" dirty="0">
              <a:effectLst/>
              <a:ea typeface="SimSun"/>
              <a:cs typeface="Arial"/>
            </a:endParaRPr>
          </a:p>
        </p:txBody>
      </p:sp>
      <p:sp>
        <p:nvSpPr>
          <p:cNvPr id="31" name="Rectangle 30"/>
          <p:cNvSpPr/>
          <p:nvPr/>
        </p:nvSpPr>
        <p:spPr>
          <a:xfrm>
            <a:off x="559162" y="688132"/>
            <a:ext cx="707374" cy="859367"/>
          </a:xfrm>
          <a:prstGeom prst="rect">
            <a:avLst/>
          </a:prstGeom>
          <a:ln w="127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Introductions</a:t>
            </a:r>
            <a:endParaRPr lang="en-GB" sz="1100" dirty="0">
              <a:effectLst/>
              <a:ea typeface="SimSun"/>
              <a:cs typeface="Arial"/>
            </a:endParaRPr>
          </a:p>
        </p:txBody>
      </p:sp>
      <p:sp>
        <p:nvSpPr>
          <p:cNvPr id="32" name="Rectangle 31"/>
          <p:cNvSpPr/>
          <p:nvPr/>
        </p:nvSpPr>
        <p:spPr>
          <a:xfrm>
            <a:off x="3948201" y="828089"/>
            <a:ext cx="2297007" cy="734023"/>
          </a:xfrm>
          <a:prstGeom prst="rect">
            <a:avLst/>
          </a:prstGeom>
          <a:solidFill>
            <a:srgbClr val="FFC000"/>
          </a:solidFill>
          <a:ln w="12700">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SimSun"/>
                <a:cs typeface="Arial"/>
              </a:rPr>
              <a:t>Provided name in title </a:t>
            </a:r>
            <a:endParaRPr lang="en-GB" sz="1100" dirty="0">
              <a:effectLst/>
              <a:ea typeface="SimSun"/>
              <a:cs typeface="Arial"/>
            </a:endParaRPr>
          </a:p>
          <a:p>
            <a:pPr algn="ctr">
              <a:lnSpc>
                <a:spcPct val="115000"/>
              </a:lnSpc>
              <a:spcAft>
                <a:spcPts val="1000"/>
              </a:spcAft>
            </a:pPr>
            <a:r>
              <a:rPr lang="en-GB" sz="1000" dirty="0">
                <a:effectLst/>
                <a:ea typeface="SimSun"/>
                <a:cs typeface="Arial"/>
              </a:rPr>
              <a:t>58.5% (n=107/183)</a:t>
            </a:r>
            <a:endParaRPr lang="en-GB" sz="1100" dirty="0">
              <a:effectLst/>
              <a:ea typeface="SimSun"/>
              <a:cs typeface="Arial"/>
            </a:endParaRPr>
          </a:p>
        </p:txBody>
      </p:sp>
      <p:sp>
        <p:nvSpPr>
          <p:cNvPr id="33" name="Rectangle 32"/>
          <p:cNvSpPr/>
          <p:nvPr/>
        </p:nvSpPr>
        <p:spPr>
          <a:xfrm>
            <a:off x="1519071" y="838414"/>
            <a:ext cx="2297007" cy="734023"/>
          </a:xfrm>
          <a:prstGeom prst="rect">
            <a:avLst/>
          </a:prstGeom>
          <a:solidFill>
            <a:srgbClr val="FF0000"/>
          </a:solidFill>
          <a:ln w="12700" cmpd="sng">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dirty="0">
                <a:effectLst/>
                <a:ea typeface="SimSun"/>
                <a:cs typeface="Arial"/>
              </a:rPr>
              <a:t>Provided a picture</a:t>
            </a:r>
            <a:endParaRPr lang="en-GB" sz="1100" dirty="0">
              <a:effectLst/>
              <a:ea typeface="SimSun"/>
              <a:cs typeface="Arial"/>
            </a:endParaRPr>
          </a:p>
          <a:p>
            <a:pPr algn="ctr">
              <a:lnSpc>
                <a:spcPct val="115000"/>
              </a:lnSpc>
              <a:spcAft>
                <a:spcPts val="1000"/>
              </a:spcAft>
            </a:pPr>
            <a:r>
              <a:rPr lang="en-GB" sz="1000" b="1" dirty="0">
                <a:effectLst/>
                <a:ea typeface="SimSun"/>
                <a:cs typeface="Arial"/>
              </a:rPr>
              <a:t>2.7% (n=5/183)</a:t>
            </a:r>
            <a:endParaRPr lang="en-GB" sz="1100" dirty="0">
              <a:effectLst/>
              <a:ea typeface="SimSun"/>
              <a:cs typeface="Arial"/>
            </a:endParaRPr>
          </a:p>
        </p:txBody>
      </p:sp>
      <p:sp>
        <p:nvSpPr>
          <p:cNvPr id="34" name="Rectangle 33"/>
          <p:cNvSpPr/>
          <p:nvPr/>
        </p:nvSpPr>
        <p:spPr>
          <a:xfrm>
            <a:off x="6382750" y="813475"/>
            <a:ext cx="2297007" cy="734023"/>
          </a:xfrm>
          <a:prstGeom prst="rect">
            <a:avLst/>
          </a:prstGeom>
          <a:solidFill>
            <a:srgbClr val="FF0000"/>
          </a:solidFill>
          <a:ln w="12700">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GB" sz="1000" dirty="0">
              <a:effectLst/>
              <a:ea typeface="SimSun"/>
              <a:cs typeface="Arial"/>
            </a:endParaRPr>
          </a:p>
          <a:p>
            <a:pPr algn="ctr">
              <a:lnSpc>
                <a:spcPct val="115000"/>
              </a:lnSpc>
              <a:spcAft>
                <a:spcPts val="1000"/>
              </a:spcAft>
            </a:pPr>
            <a:r>
              <a:rPr lang="en-GB" sz="1000" b="1" dirty="0">
                <a:effectLst/>
                <a:ea typeface="SimSun"/>
                <a:cs typeface="Arial"/>
              </a:rPr>
              <a:t>Named the story provider </a:t>
            </a:r>
            <a:endParaRPr lang="en-GB" sz="1100" b="1" dirty="0">
              <a:effectLst/>
              <a:ea typeface="SimSun"/>
              <a:cs typeface="Arial"/>
            </a:endParaRPr>
          </a:p>
          <a:p>
            <a:pPr algn="ctr">
              <a:lnSpc>
                <a:spcPct val="115000"/>
              </a:lnSpc>
              <a:spcAft>
                <a:spcPts val="1000"/>
              </a:spcAft>
            </a:pPr>
            <a:r>
              <a:rPr lang="en-GB" sz="1000" b="1" dirty="0">
                <a:effectLst/>
                <a:ea typeface="SimSun"/>
                <a:cs typeface="Arial"/>
              </a:rPr>
              <a:t>27.9% (n=51/183)</a:t>
            </a:r>
            <a:endParaRPr lang="en-GB" sz="1100" b="1" dirty="0">
              <a:effectLst/>
              <a:ea typeface="SimSun"/>
              <a:cs typeface="Arial"/>
            </a:endParaRPr>
          </a:p>
          <a:p>
            <a:pPr algn="ctr">
              <a:lnSpc>
                <a:spcPct val="115000"/>
              </a:lnSpc>
              <a:spcAft>
                <a:spcPts val="1000"/>
              </a:spcAft>
            </a:pPr>
            <a:r>
              <a:rPr lang="en-GB" sz="1000" dirty="0">
                <a:effectLst/>
                <a:ea typeface="SimSun"/>
                <a:cs typeface="Arial"/>
              </a:rPr>
              <a:t> </a:t>
            </a:r>
            <a:endParaRPr lang="en-GB" sz="1100" dirty="0">
              <a:effectLst/>
              <a:ea typeface="SimSun"/>
              <a:cs typeface="Arial"/>
            </a:endParaRPr>
          </a:p>
        </p:txBody>
      </p:sp>
      <p:sp>
        <p:nvSpPr>
          <p:cNvPr id="35" name="Rectangle 34"/>
          <p:cNvSpPr/>
          <p:nvPr/>
        </p:nvSpPr>
        <p:spPr>
          <a:xfrm>
            <a:off x="554895" y="1572437"/>
            <a:ext cx="707374" cy="794285"/>
          </a:xfrm>
          <a:prstGeom prst="rect">
            <a:avLst/>
          </a:prstGeom>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Explanations</a:t>
            </a:r>
            <a:endParaRPr lang="en-GB" sz="1100">
              <a:effectLst/>
              <a:ea typeface="SimSun"/>
              <a:cs typeface="Arial"/>
            </a:endParaRPr>
          </a:p>
        </p:txBody>
      </p:sp>
      <p:sp>
        <p:nvSpPr>
          <p:cNvPr id="36" name="Rectangle 35"/>
          <p:cNvSpPr/>
          <p:nvPr/>
        </p:nvSpPr>
        <p:spPr>
          <a:xfrm>
            <a:off x="1475400" y="3192954"/>
            <a:ext cx="2297007" cy="734023"/>
          </a:xfrm>
          <a:prstGeom prst="rect">
            <a:avLst/>
          </a:prstGeom>
          <a:solidFill>
            <a:srgbClr val="92D050"/>
          </a:solidFill>
          <a:ln w="12700">
            <a:solidFill>
              <a:schemeClr val="tx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50" dirty="0">
                <a:effectLst/>
                <a:ea typeface="SimSun"/>
                <a:cs typeface="Arial"/>
              </a:rPr>
              <a:t>Thanked story provider</a:t>
            </a:r>
            <a:endParaRPr lang="en-GB" sz="1100" dirty="0">
              <a:effectLst/>
              <a:ea typeface="SimSun"/>
              <a:cs typeface="Arial"/>
            </a:endParaRPr>
          </a:p>
          <a:p>
            <a:pPr algn="ctr">
              <a:lnSpc>
                <a:spcPct val="115000"/>
              </a:lnSpc>
              <a:spcAft>
                <a:spcPts val="1000"/>
              </a:spcAft>
            </a:pPr>
            <a:r>
              <a:rPr lang="en-GB" sz="950" dirty="0">
                <a:effectLst/>
                <a:ea typeface="SimSun"/>
                <a:cs typeface="Arial"/>
              </a:rPr>
              <a:t>71% (n=130/183)</a:t>
            </a:r>
            <a:endParaRPr lang="en-GB" sz="1100" dirty="0">
              <a:effectLst/>
              <a:ea typeface="SimSun"/>
              <a:cs typeface="Arial"/>
            </a:endParaRPr>
          </a:p>
        </p:txBody>
      </p:sp>
      <p:sp>
        <p:nvSpPr>
          <p:cNvPr id="37" name="Rectangle 36"/>
          <p:cNvSpPr/>
          <p:nvPr/>
        </p:nvSpPr>
        <p:spPr>
          <a:xfrm>
            <a:off x="6401842" y="3192691"/>
            <a:ext cx="2297007" cy="734023"/>
          </a:xfrm>
          <a:prstGeom prst="rect">
            <a:avLst/>
          </a:prstGeom>
          <a:solidFill>
            <a:srgbClr val="92D050"/>
          </a:solidFill>
          <a:ln w="12700">
            <a:solidFill>
              <a:schemeClr val="tx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Apologised if negative ?**</a:t>
            </a:r>
            <a:endParaRPr lang="en-GB" sz="1100" dirty="0">
              <a:effectLst/>
              <a:ea typeface="SimSun"/>
              <a:cs typeface="Arial"/>
            </a:endParaRPr>
          </a:p>
          <a:p>
            <a:pPr algn="ctr">
              <a:lnSpc>
                <a:spcPct val="115000"/>
              </a:lnSpc>
              <a:spcAft>
                <a:spcPts val="0"/>
              </a:spcAft>
            </a:pPr>
            <a:r>
              <a:rPr lang="en-GB" sz="950" dirty="0">
                <a:effectLst/>
                <a:ea typeface="SimSun"/>
                <a:cs typeface="Arial"/>
              </a:rPr>
              <a:t>Apology 73.6% (n=104/141)</a:t>
            </a:r>
            <a:endParaRPr lang="en-GB" sz="1100" dirty="0">
              <a:effectLst/>
              <a:ea typeface="SimSun"/>
              <a:cs typeface="Arial"/>
            </a:endParaRPr>
          </a:p>
          <a:p>
            <a:pPr algn="ctr">
              <a:lnSpc>
                <a:spcPct val="115000"/>
              </a:lnSpc>
              <a:spcAft>
                <a:spcPts val="0"/>
              </a:spcAft>
            </a:pPr>
            <a:r>
              <a:rPr lang="en-GB" sz="1000" dirty="0">
                <a:effectLst/>
                <a:ea typeface="SimSun"/>
                <a:cs typeface="Arial"/>
              </a:rPr>
              <a:t>	</a:t>
            </a:r>
            <a:endParaRPr lang="en-GB" sz="1100" dirty="0">
              <a:effectLst/>
              <a:ea typeface="SimSun"/>
              <a:cs typeface="Arial"/>
            </a:endParaRPr>
          </a:p>
        </p:txBody>
      </p:sp>
      <p:sp>
        <p:nvSpPr>
          <p:cNvPr id="38" name="Rectangle 37"/>
          <p:cNvSpPr/>
          <p:nvPr/>
        </p:nvSpPr>
        <p:spPr>
          <a:xfrm>
            <a:off x="3961271" y="3192692"/>
            <a:ext cx="2297007" cy="734023"/>
          </a:xfrm>
          <a:prstGeom prst="rect">
            <a:avLst/>
          </a:prstGeom>
          <a:solidFill>
            <a:srgbClr val="92D050"/>
          </a:solidFill>
          <a:ln w="12700">
            <a:solidFill>
              <a:schemeClr val="tx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endParaRPr lang="en-GB" sz="1000" dirty="0">
              <a:ea typeface="SimSun"/>
              <a:cs typeface="Arial"/>
            </a:endParaRPr>
          </a:p>
          <a:p>
            <a:pPr algn="ctr">
              <a:lnSpc>
                <a:spcPct val="115000"/>
              </a:lnSpc>
              <a:spcAft>
                <a:spcPts val="0"/>
              </a:spcAft>
            </a:pPr>
            <a:r>
              <a:rPr lang="en-GB" sz="1000" dirty="0">
                <a:effectLst/>
                <a:ea typeface="SimSun"/>
                <a:cs typeface="Arial"/>
              </a:rPr>
              <a:t>Offered to pass positive feedback on*</a:t>
            </a:r>
            <a:endParaRPr lang="en-GB" sz="1100" dirty="0">
              <a:effectLst/>
              <a:ea typeface="SimSun"/>
              <a:cs typeface="Arial"/>
            </a:endParaRPr>
          </a:p>
          <a:p>
            <a:pPr algn="ctr">
              <a:lnSpc>
                <a:spcPct val="115000"/>
              </a:lnSpc>
              <a:spcAft>
                <a:spcPts val="0"/>
              </a:spcAft>
            </a:pPr>
            <a:r>
              <a:rPr lang="en-GB" sz="1000" dirty="0">
                <a:effectLst/>
                <a:ea typeface="SimSun"/>
                <a:cs typeface="Arial"/>
              </a:rPr>
              <a:t>74.1% (n=40/54)</a:t>
            </a:r>
            <a:endParaRPr lang="en-GB" sz="1100" dirty="0">
              <a:effectLst/>
              <a:ea typeface="SimSun"/>
              <a:cs typeface="Arial"/>
            </a:endParaRPr>
          </a:p>
          <a:p>
            <a:pPr algn="ctr">
              <a:lnSpc>
                <a:spcPct val="115000"/>
              </a:lnSpc>
              <a:spcAft>
                <a:spcPts val="0"/>
              </a:spcAft>
            </a:pPr>
            <a:r>
              <a:rPr lang="en-GB" sz="1000" dirty="0">
                <a:effectLst/>
                <a:ea typeface="SimSun"/>
                <a:cs typeface="Arial"/>
              </a:rPr>
              <a:t> </a:t>
            </a:r>
            <a:endParaRPr lang="en-GB" sz="1100" dirty="0">
              <a:effectLst/>
              <a:ea typeface="SimSun"/>
              <a:cs typeface="Arial"/>
            </a:endParaRPr>
          </a:p>
        </p:txBody>
      </p:sp>
      <p:sp>
        <p:nvSpPr>
          <p:cNvPr id="39" name="Rectangle 38"/>
          <p:cNvSpPr/>
          <p:nvPr/>
        </p:nvSpPr>
        <p:spPr>
          <a:xfrm>
            <a:off x="554895" y="3192954"/>
            <a:ext cx="707374" cy="720916"/>
          </a:xfrm>
          <a:prstGeom prst="rect">
            <a:avLst/>
          </a:prstGeom>
          <a:ln w="12700">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Thanks &amp; apologies</a:t>
            </a:r>
            <a:endParaRPr lang="en-GB" sz="1100">
              <a:effectLst/>
              <a:ea typeface="SimSun"/>
              <a:cs typeface="Arial"/>
            </a:endParaRPr>
          </a:p>
        </p:txBody>
      </p:sp>
      <p:sp>
        <p:nvSpPr>
          <p:cNvPr id="18" name="Rectangle 17"/>
          <p:cNvSpPr/>
          <p:nvPr/>
        </p:nvSpPr>
        <p:spPr>
          <a:xfrm>
            <a:off x="5096636" y="4018731"/>
            <a:ext cx="3623865" cy="734023"/>
          </a:xfrm>
          <a:prstGeom prst="rect">
            <a:avLst/>
          </a:prstGeom>
          <a:solidFill>
            <a:srgbClr val="FF0000"/>
          </a:solidFill>
          <a:ln w="12700" cmpd="sng">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dirty="0">
                <a:effectLst/>
                <a:ea typeface="SimSun"/>
                <a:cs typeface="Arial"/>
              </a:rPr>
              <a:t>offered to make contact with story provider at a later date **</a:t>
            </a:r>
            <a:r>
              <a:rPr lang="en-GB" sz="1100" dirty="0">
                <a:ea typeface="SimSun"/>
                <a:cs typeface="Arial"/>
              </a:rPr>
              <a:t>                                                                            </a:t>
            </a:r>
            <a:r>
              <a:rPr lang="en-GB" sz="1000" b="1" dirty="0">
                <a:effectLst/>
                <a:ea typeface="SimSun"/>
                <a:cs typeface="Arial"/>
              </a:rPr>
              <a:t>7.1% (n=10/141)</a:t>
            </a:r>
            <a:endParaRPr lang="en-GB" sz="1100" dirty="0">
              <a:effectLst/>
              <a:ea typeface="SimSun"/>
              <a:cs typeface="Arial"/>
            </a:endParaRPr>
          </a:p>
        </p:txBody>
      </p:sp>
      <p:sp>
        <p:nvSpPr>
          <p:cNvPr id="19" name="Rectangle 18"/>
          <p:cNvSpPr/>
          <p:nvPr/>
        </p:nvSpPr>
        <p:spPr>
          <a:xfrm>
            <a:off x="1533732" y="4025284"/>
            <a:ext cx="3431892" cy="734023"/>
          </a:xfrm>
          <a:prstGeom prst="rect">
            <a:avLst/>
          </a:prstGeom>
          <a:solidFill>
            <a:srgbClr val="92D05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Uniquely tailored response  </a:t>
            </a:r>
            <a:endParaRPr lang="en-GB" sz="1100" dirty="0">
              <a:effectLst/>
              <a:ea typeface="SimSun"/>
              <a:cs typeface="Arial"/>
            </a:endParaRPr>
          </a:p>
          <a:p>
            <a:pPr algn="ctr">
              <a:lnSpc>
                <a:spcPct val="115000"/>
              </a:lnSpc>
              <a:spcAft>
                <a:spcPts val="0"/>
              </a:spcAft>
            </a:pPr>
            <a:r>
              <a:rPr lang="en-GB" sz="1000" dirty="0">
                <a:effectLst/>
                <a:ea typeface="SimSun"/>
                <a:cs typeface="Arial"/>
              </a:rPr>
              <a:t>76.5% (N=140/183)</a:t>
            </a:r>
            <a:endParaRPr lang="en-GB" sz="1100" dirty="0">
              <a:effectLst/>
              <a:ea typeface="SimSun"/>
              <a:cs typeface="Arial"/>
            </a:endParaRPr>
          </a:p>
          <a:p>
            <a:pPr algn="ctr">
              <a:lnSpc>
                <a:spcPct val="115000"/>
              </a:lnSpc>
              <a:spcAft>
                <a:spcPts val="0"/>
              </a:spcAft>
            </a:pPr>
            <a:r>
              <a:rPr lang="en-GB" sz="1000" dirty="0">
                <a:effectLst/>
                <a:ea typeface="SimSun"/>
                <a:cs typeface="Arial"/>
              </a:rPr>
              <a:t> </a:t>
            </a:r>
            <a:endParaRPr lang="en-GB" sz="1100" dirty="0">
              <a:effectLst/>
              <a:ea typeface="SimSun"/>
              <a:cs typeface="Arial"/>
            </a:endParaRPr>
          </a:p>
        </p:txBody>
      </p:sp>
      <p:sp>
        <p:nvSpPr>
          <p:cNvPr id="20" name="Rectangle 19"/>
          <p:cNvSpPr/>
          <p:nvPr/>
        </p:nvSpPr>
        <p:spPr>
          <a:xfrm>
            <a:off x="6427925" y="4824845"/>
            <a:ext cx="2297007" cy="1006218"/>
          </a:xfrm>
          <a:prstGeom prst="rect">
            <a:avLst/>
          </a:prstGeom>
          <a:solidFill>
            <a:srgbClr val="92D05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ea typeface="SimSun"/>
                <a:cs typeface="Arial"/>
              </a:rPr>
              <a:t>provided more than one contact option**</a:t>
            </a:r>
            <a:endParaRPr lang="en-GB" sz="1100" dirty="0">
              <a:effectLst/>
              <a:ea typeface="SimSun"/>
              <a:cs typeface="Arial"/>
            </a:endParaRPr>
          </a:p>
          <a:p>
            <a:pPr algn="ctr">
              <a:lnSpc>
                <a:spcPct val="115000"/>
              </a:lnSpc>
              <a:spcAft>
                <a:spcPts val="1000"/>
              </a:spcAft>
            </a:pPr>
            <a:r>
              <a:rPr lang="en-GB" sz="1000" dirty="0">
                <a:effectLst/>
                <a:ea typeface="SimSun"/>
                <a:cs typeface="Arial"/>
              </a:rPr>
              <a:t> 66.6% (n=94/141)</a:t>
            </a:r>
            <a:endParaRPr lang="en-GB" sz="1100" dirty="0">
              <a:effectLst/>
              <a:ea typeface="SimSun"/>
              <a:cs typeface="Arial"/>
            </a:endParaRPr>
          </a:p>
        </p:txBody>
      </p:sp>
      <p:sp>
        <p:nvSpPr>
          <p:cNvPr id="21" name="Rectangle 20"/>
          <p:cNvSpPr/>
          <p:nvPr/>
        </p:nvSpPr>
        <p:spPr>
          <a:xfrm>
            <a:off x="3974303" y="4824845"/>
            <a:ext cx="2297007" cy="1006218"/>
          </a:xfrm>
          <a:prstGeom prst="rect">
            <a:avLst/>
          </a:prstGeom>
          <a:solidFill>
            <a:srgbClr val="FF0000"/>
          </a:solidFill>
          <a:ln w="12700" cmpd="sng">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b="1" dirty="0">
                <a:effectLst/>
                <a:ea typeface="SimSun"/>
                <a:cs typeface="Arial"/>
              </a:rPr>
              <a:t>provided:</a:t>
            </a:r>
            <a:endParaRPr lang="en-GB" sz="1100" dirty="0">
              <a:effectLst/>
              <a:ea typeface="SimSun"/>
              <a:cs typeface="Arial"/>
            </a:endParaRPr>
          </a:p>
          <a:p>
            <a:pPr marL="342900" lvl="0" indent="-342900">
              <a:lnSpc>
                <a:spcPct val="115000"/>
              </a:lnSpc>
              <a:spcAft>
                <a:spcPts val="0"/>
              </a:spcAft>
              <a:buFont typeface="Symbol"/>
              <a:buChar char=""/>
            </a:pPr>
            <a:r>
              <a:rPr lang="en-GB" sz="1000" b="1" dirty="0">
                <a:effectLst/>
                <a:ea typeface="SimSun"/>
                <a:cs typeface="Arial"/>
              </a:rPr>
              <a:t>contact details</a:t>
            </a:r>
            <a:endParaRPr lang="en-GB" sz="1100" dirty="0">
              <a:effectLst/>
              <a:ea typeface="SimSun"/>
              <a:cs typeface="Arial"/>
            </a:endParaRPr>
          </a:p>
          <a:p>
            <a:pPr marL="342900" lvl="0" indent="-342900">
              <a:lnSpc>
                <a:spcPct val="115000"/>
              </a:lnSpc>
              <a:spcAft>
                <a:spcPts val="0"/>
              </a:spcAft>
              <a:buFont typeface="Symbol"/>
              <a:buChar char=""/>
            </a:pPr>
            <a:r>
              <a:rPr lang="en-GB" sz="1000" b="1" dirty="0">
                <a:effectLst/>
                <a:ea typeface="SimSun"/>
                <a:cs typeface="Arial"/>
              </a:rPr>
              <a:t>opening times</a:t>
            </a:r>
            <a:endParaRPr lang="en-GB" sz="1100" dirty="0">
              <a:effectLst/>
              <a:ea typeface="SimSun"/>
              <a:cs typeface="Arial"/>
            </a:endParaRPr>
          </a:p>
          <a:p>
            <a:pPr marL="342900" lvl="0" indent="-342900">
              <a:lnSpc>
                <a:spcPct val="115000"/>
              </a:lnSpc>
              <a:spcAft>
                <a:spcPts val="0"/>
              </a:spcAft>
              <a:buFont typeface="Symbol"/>
              <a:buChar char=""/>
            </a:pPr>
            <a:r>
              <a:rPr lang="en-GB" sz="1000" b="1" u="sng" dirty="0">
                <a:effectLst/>
                <a:ea typeface="SimSun"/>
                <a:cs typeface="Arial"/>
              </a:rPr>
              <a:t>and </a:t>
            </a:r>
            <a:r>
              <a:rPr lang="en-GB" sz="1000" b="1" dirty="0">
                <a:effectLst/>
                <a:ea typeface="SimSun"/>
                <a:cs typeface="Arial"/>
              </a:rPr>
              <a:t>a named person?**</a:t>
            </a:r>
            <a:endParaRPr lang="en-GB" sz="1100" dirty="0">
              <a:effectLst/>
              <a:ea typeface="SimSun"/>
              <a:cs typeface="Arial"/>
            </a:endParaRPr>
          </a:p>
          <a:p>
            <a:pPr marL="228600" algn="ctr">
              <a:lnSpc>
                <a:spcPct val="115000"/>
              </a:lnSpc>
              <a:spcAft>
                <a:spcPts val="0"/>
              </a:spcAft>
            </a:pPr>
            <a:r>
              <a:rPr lang="en-GB" sz="1000" b="1" dirty="0">
                <a:effectLst/>
                <a:ea typeface="SimSun"/>
                <a:cs typeface="Arial"/>
              </a:rPr>
              <a:t>5.7% (n=8/141)</a:t>
            </a:r>
            <a:endParaRPr lang="en-GB" sz="1100" dirty="0">
              <a:effectLst/>
              <a:ea typeface="SimSun"/>
              <a:cs typeface="Arial"/>
            </a:endParaRPr>
          </a:p>
        </p:txBody>
      </p:sp>
      <p:sp>
        <p:nvSpPr>
          <p:cNvPr id="22" name="Rectangle 21"/>
          <p:cNvSpPr/>
          <p:nvPr/>
        </p:nvSpPr>
        <p:spPr>
          <a:xfrm>
            <a:off x="1533733" y="4824845"/>
            <a:ext cx="2297007" cy="1006218"/>
          </a:xfrm>
          <a:prstGeom prst="rect">
            <a:avLst/>
          </a:prstGeom>
          <a:solidFill>
            <a:srgbClr val="FF0000"/>
          </a:solidFill>
          <a:ln w="12700" cmpd="sng">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endParaRPr lang="en-GB" sz="900" b="1" dirty="0">
              <a:ea typeface="SimSun"/>
              <a:cs typeface="Arial"/>
            </a:endParaRPr>
          </a:p>
          <a:p>
            <a:pPr algn="ctr">
              <a:lnSpc>
                <a:spcPct val="115000"/>
              </a:lnSpc>
              <a:spcAft>
                <a:spcPts val="0"/>
              </a:spcAft>
            </a:pPr>
            <a:endParaRPr lang="en-GB" sz="900" b="1" dirty="0">
              <a:ea typeface="SimSun"/>
              <a:cs typeface="Arial"/>
            </a:endParaRPr>
          </a:p>
          <a:p>
            <a:pPr algn="ctr">
              <a:lnSpc>
                <a:spcPct val="115000"/>
              </a:lnSpc>
              <a:spcAft>
                <a:spcPts val="0"/>
              </a:spcAft>
            </a:pPr>
            <a:r>
              <a:rPr lang="en-GB" sz="900" b="1" dirty="0">
                <a:effectLst/>
                <a:ea typeface="SimSun"/>
                <a:cs typeface="Arial"/>
              </a:rPr>
              <a:t>Directed and explained signposted services** </a:t>
            </a:r>
            <a:endParaRPr lang="en-GB" sz="1100" b="1" dirty="0">
              <a:effectLst/>
              <a:ea typeface="SimSun"/>
              <a:cs typeface="Arial"/>
            </a:endParaRPr>
          </a:p>
          <a:p>
            <a:pPr algn="ctr">
              <a:lnSpc>
                <a:spcPct val="115000"/>
              </a:lnSpc>
              <a:spcAft>
                <a:spcPts val="0"/>
              </a:spcAft>
            </a:pPr>
            <a:r>
              <a:rPr lang="en-GB" sz="900" b="1" dirty="0">
                <a:effectLst/>
                <a:ea typeface="SimSun"/>
                <a:cs typeface="Arial"/>
              </a:rPr>
              <a:t>Directed 92.2% (n=130/141)</a:t>
            </a:r>
            <a:endParaRPr lang="en-GB" sz="1100" b="1" dirty="0">
              <a:effectLst/>
              <a:ea typeface="SimSun"/>
              <a:cs typeface="Arial"/>
            </a:endParaRPr>
          </a:p>
          <a:p>
            <a:pPr algn="ctr">
              <a:lnSpc>
                <a:spcPct val="115000"/>
              </a:lnSpc>
              <a:spcAft>
                <a:spcPts val="0"/>
              </a:spcAft>
            </a:pPr>
            <a:r>
              <a:rPr lang="en-GB" sz="900" b="1" dirty="0">
                <a:effectLst/>
                <a:ea typeface="SimSun"/>
                <a:cs typeface="Arial"/>
              </a:rPr>
              <a:t>and explained </a:t>
            </a:r>
            <a:endParaRPr lang="en-GB" sz="1100" b="1" dirty="0">
              <a:effectLst/>
              <a:ea typeface="SimSun"/>
              <a:cs typeface="Arial"/>
            </a:endParaRPr>
          </a:p>
          <a:p>
            <a:pPr algn="ctr">
              <a:lnSpc>
                <a:spcPct val="115000"/>
              </a:lnSpc>
              <a:spcAft>
                <a:spcPts val="0"/>
              </a:spcAft>
            </a:pPr>
            <a:r>
              <a:rPr lang="en-GB" sz="900" b="1" dirty="0">
                <a:effectLst/>
                <a:ea typeface="SimSun"/>
                <a:cs typeface="Arial"/>
              </a:rPr>
              <a:t>0.71% (n=1/141)</a:t>
            </a:r>
            <a:endParaRPr lang="en-GB" sz="1100" b="1" dirty="0">
              <a:effectLst/>
              <a:ea typeface="SimSun"/>
              <a:cs typeface="Arial"/>
            </a:endParaRPr>
          </a:p>
          <a:p>
            <a:pPr algn="ctr">
              <a:lnSpc>
                <a:spcPct val="115000"/>
              </a:lnSpc>
              <a:spcAft>
                <a:spcPts val="0"/>
              </a:spcAft>
            </a:pPr>
            <a:r>
              <a:rPr lang="en-GB" sz="900" dirty="0">
                <a:effectLst/>
                <a:ea typeface="SimSun"/>
                <a:cs typeface="Arial"/>
              </a:rPr>
              <a:t> </a:t>
            </a:r>
            <a:endParaRPr lang="en-GB" sz="1100" dirty="0">
              <a:effectLst/>
              <a:ea typeface="SimSun"/>
              <a:cs typeface="Arial"/>
            </a:endParaRPr>
          </a:p>
          <a:p>
            <a:pPr algn="ctr">
              <a:lnSpc>
                <a:spcPct val="115000"/>
              </a:lnSpc>
              <a:spcAft>
                <a:spcPts val="0"/>
              </a:spcAft>
            </a:pPr>
            <a:r>
              <a:rPr lang="en-GB" sz="900" dirty="0">
                <a:effectLst/>
                <a:ea typeface="SimSun"/>
                <a:cs typeface="Arial"/>
              </a:rPr>
              <a:t> </a:t>
            </a:r>
            <a:endParaRPr lang="en-GB" sz="1100" dirty="0">
              <a:effectLst/>
              <a:ea typeface="SimSun"/>
              <a:cs typeface="Arial"/>
            </a:endParaRPr>
          </a:p>
        </p:txBody>
      </p:sp>
      <p:sp>
        <p:nvSpPr>
          <p:cNvPr id="23" name="Rectangle 22"/>
          <p:cNvSpPr/>
          <p:nvPr/>
        </p:nvSpPr>
        <p:spPr>
          <a:xfrm>
            <a:off x="554895" y="4025284"/>
            <a:ext cx="707374" cy="740576"/>
          </a:xfrm>
          <a:prstGeom prst="rect">
            <a:avLst/>
          </a:prstGeom>
          <a:ln w="127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Content</a:t>
            </a:r>
            <a:endParaRPr lang="en-GB" sz="1100">
              <a:effectLst/>
              <a:ea typeface="SimSun"/>
              <a:cs typeface="Arial"/>
            </a:endParaRPr>
          </a:p>
        </p:txBody>
      </p:sp>
      <p:sp>
        <p:nvSpPr>
          <p:cNvPr id="24" name="Rectangle 23"/>
          <p:cNvSpPr/>
          <p:nvPr/>
        </p:nvSpPr>
        <p:spPr>
          <a:xfrm>
            <a:off x="6423494" y="5935337"/>
            <a:ext cx="2297007" cy="734023"/>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a:effectLst/>
                <a:ea typeface="SimSun"/>
                <a:cs typeface="Arial"/>
              </a:rPr>
              <a:t> </a:t>
            </a:r>
            <a:endParaRPr lang="en-GB" sz="1100">
              <a:effectLst/>
              <a:ea typeface="SimSun"/>
              <a:cs typeface="Arial"/>
            </a:endParaRPr>
          </a:p>
        </p:txBody>
      </p:sp>
      <p:sp>
        <p:nvSpPr>
          <p:cNvPr id="25" name="Rectangle 24"/>
          <p:cNvSpPr/>
          <p:nvPr/>
        </p:nvSpPr>
        <p:spPr>
          <a:xfrm>
            <a:off x="3969872" y="5935337"/>
            <a:ext cx="2297007" cy="734023"/>
          </a:xfrm>
          <a:prstGeom prst="rect">
            <a:avLst/>
          </a:prstGeom>
          <a:solidFill>
            <a:srgbClr val="FFC00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GB" sz="1000" dirty="0">
              <a:effectLst/>
              <a:ea typeface="SimSun"/>
              <a:cs typeface="Arial"/>
            </a:endParaRPr>
          </a:p>
          <a:p>
            <a:pPr algn="ctr">
              <a:lnSpc>
                <a:spcPct val="115000"/>
              </a:lnSpc>
              <a:spcAft>
                <a:spcPts val="1000"/>
              </a:spcAft>
            </a:pPr>
            <a:r>
              <a:rPr lang="en-GB" sz="1000" dirty="0">
                <a:effectLst/>
                <a:ea typeface="SimSun"/>
                <a:cs typeface="Arial"/>
              </a:rPr>
              <a:t>signed off response in a polite manner</a:t>
            </a:r>
            <a:r>
              <a:rPr lang="en-GB" sz="1100" dirty="0">
                <a:ea typeface="SimSun"/>
                <a:cs typeface="Arial"/>
              </a:rPr>
              <a:t>                                         </a:t>
            </a:r>
            <a:r>
              <a:rPr lang="en-GB" sz="1000" dirty="0">
                <a:effectLst/>
                <a:ea typeface="SimSun"/>
                <a:cs typeface="Arial"/>
              </a:rPr>
              <a:t>59% (n=108/183)</a:t>
            </a:r>
            <a:endParaRPr lang="en-GB" sz="1100" dirty="0">
              <a:effectLst/>
              <a:ea typeface="SimSun"/>
              <a:cs typeface="Arial"/>
            </a:endParaRPr>
          </a:p>
          <a:p>
            <a:pPr algn="ctr">
              <a:lnSpc>
                <a:spcPct val="115000"/>
              </a:lnSpc>
              <a:spcAft>
                <a:spcPts val="1000"/>
              </a:spcAft>
            </a:pPr>
            <a:r>
              <a:rPr lang="en-GB" sz="1000" dirty="0">
                <a:effectLst/>
                <a:ea typeface="SimSun"/>
                <a:cs typeface="Arial"/>
              </a:rPr>
              <a:t> </a:t>
            </a:r>
            <a:endParaRPr lang="en-GB" sz="1100" dirty="0">
              <a:effectLst/>
              <a:ea typeface="SimSun"/>
              <a:cs typeface="Arial"/>
            </a:endParaRPr>
          </a:p>
        </p:txBody>
      </p:sp>
      <p:sp>
        <p:nvSpPr>
          <p:cNvPr id="26" name="Rectangle 25"/>
          <p:cNvSpPr/>
          <p:nvPr/>
        </p:nvSpPr>
        <p:spPr>
          <a:xfrm>
            <a:off x="1529302" y="5935337"/>
            <a:ext cx="2297007" cy="734023"/>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 </a:t>
            </a:r>
            <a:endParaRPr lang="en-GB" sz="1100">
              <a:effectLst/>
              <a:ea typeface="SimSun"/>
              <a:cs typeface="Arial"/>
            </a:endParaRPr>
          </a:p>
        </p:txBody>
      </p:sp>
      <p:sp>
        <p:nvSpPr>
          <p:cNvPr id="27" name="Rectangle 26"/>
          <p:cNvSpPr/>
          <p:nvPr/>
        </p:nvSpPr>
        <p:spPr>
          <a:xfrm>
            <a:off x="554895" y="5898756"/>
            <a:ext cx="707374" cy="734023"/>
          </a:xfrm>
          <a:prstGeom prst="rect">
            <a:avLst/>
          </a:prstGeom>
          <a:ln w="12700">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Sign-off</a:t>
            </a:r>
            <a:endParaRPr lang="en-GB" sz="1100">
              <a:effectLst/>
              <a:ea typeface="SimSun"/>
              <a:cs typeface="Arial"/>
            </a:endParaRPr>
          </a:p>
        </p:txBody>
      </p:sp>
      <p:sp>
        <p:nvSpPr>
          <p:cNvPr id="14" name="Rectangle 13"/>
          <p:cNvSpPr/>
          <p:nvPr/>
        </p:nvSpPr>
        <p:spPr>
          <a:xfrm>
            <a:off x="554895" y="2420888"/>
            <a:ext cx="707375" cy="734023"/>
          </a:xfrm>
          <a:prstGeom prst="rect">
            <a:avLst/>
          </a:prstGeom>
          <a:ln w="12700">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dirty="0">
                <a:effectLst/>
                <a:ea typeface="SimSun"/>
                <a:cs typeface="Arial"/>
              </a:rPr>
              <a:t>Speed of response</a:t>
            </a:r>
            <a:endParaRPr lang="en-GB" sz="1100" dirty="0">
              <a:effectLst/>
              <a:ea typeface="SimSun"/>
              <a:cs typeface="Arial"/>
            </a:endParaRPr>
          </a:p>
        </p:txBody>
      </p:sp>
      <p:sp>
        <p:nvSpPr>
          <p:cNvPr id="15" name="Rectangle 14"/>
          <p:cNvSpPr/>
          <p:nvPr/>
        </p:nvSpPr>
        <p:spPr>
          <a:xfrm>
            <a:off x="6417671" y="2410815"/>
            <a:ext cx="2296345" cy="733637"/>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50">
                <a:effectLst/>
                <a:ea typeface="SimSun"/>
                <a:cs typeface="Arial"/>
              </a:rPr>
              <a:t> </a:t>
            </a:r>
            <a:endParaRPr lang="en-GB" sz="1100">
              <a:effectLst/>
              <a:ea typeface="SimSun"/>
              <a:cs typeface="Arial"/>
            </a:endParaRPr>
          </a:p>
        </p:txBody>
      </p:sp>
      <p:sp>
        <p:nvSpPr>
          <p:cNvPr id="16" name="Rectangle 15"/>
          <p:cNvSpPr/>
          <p:nvPr/>
        </p:nvSpPr>
        <p:spPr>
          <a:xfrm>
            <a:off x="1493813" y="2410815"/>
            <a:ext cx="2297007" cy="734023"/>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50">
                <a:effectLst/>
                <a:ea typeface="SimSun"/>
                <a:cs typeface="Arial"/>
              </a:rPr>
              <a:t> </a:t>
            </a:r>
            <a:endParaRPr lang="en-GB" sz="1100">
              <a:effectLst/>
              <a:ea typeface="SimSun"/>
              <a:cs typeface="Arial"/>
            </a:endParaRPr>
          </a:p>
        </p:txBody>
      </p:sp>
      <p:sp>
        <p:nvSpPr>
          <p:cNvPr id="10" name="Rectangle 9"/>
          <p:cNvSpPr/>
          <p:nvPr/>
        </p:nvSpPr>
        <p:spPr>
          <a:xfrm>
            <a:off x="554895" y="4824847"/>
            <a:ext cx="707373" cy="1012053"/>
          </a:xfrm>
          <a:prstGeom prst="rect">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000">
                <a:effectLst/>
                <a:ea typeface="SimSun"/>
                <a:cs typeface="Arial"/>
              </a:rPr>
              <a:t>Signposting</a:t>
            </a:r>
            <a:endParaRPr lang="en-GB" sz="1100">
              <a:effectLst/>
              <a:ea typeface="SimSun"/>
              <a:cs typeface="Arial"/>
            </a:endParaRPr>
          </a:p>
        </p:txBody>
      </p:sp>
    </p:spTree>
    <p:extLst>
      <p:ext uri="{BB962C8B-B14F-4D97-AF65-F5344CB8AC3E}">
        <p14:creationId xmlns:p14="http://schemas.microsoft.com/office/powerpoint/2010/main" val="130323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30"/>
                                        </p:tgtEl>
                                      </p:cBhvr>
                                    </p:animEffect>
                                    <p:set>
                                      <p:cBhvr>
                                        <p:cTn id="10" dur="1" fill="hold">
                                          <p:stCondLst>
                                            <p:cond delay="499"/>
                                          </p:stCondLst>
                                        </p:cTn>
                                        <p:tgtEl>
                                          <p:spTgt spid="30"/>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500"/>
                                        <p:tgtEl>
                                          <p:spTgt spid="38"/>
                                        </p:tgtEl>
                                      </p:cBhvr>
                                    </p:animEffect>
                                    <p:set>
                                      <p:cBhvr>
                                        <p:cTn id="16" dur="1" fill="hold">
                                          <p:stCondLst>
                                            <p:cond delay="499"/>
                                          </p:stCondLst>
                                        </p:cTn>
                                        <p:tgtEl>
                                          <p:spTgt spid="38"/>
                                        </p:tgtEl>
                                        <p:attrNameLst>
                                          <p:attrName>style.visibility</p:attrName>
                                        </p:attrNameLst>
                                      </p:cBhvr>
                                      <p:to>
                                        <p:strVal val="hidden"/>
                                      </p:to>
                                    </p:set>
                                  </p:childTnLst>
                                </p:cTn>
                              </p:par>
                              <p:par>
                                <p:cTn id="17" presetID="14" presetClass="exit" presetSubtype="10" fill="hold" grpId="0" nodeType="withEffect">
                                  <p:stCondLst>
                                    <p:cond delay="0"/>
                                  </p:stCondLst>
                                  <p:childTnLst>
                                    <p:animEffect transition="out" filter="randombar(horizontal)">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par>
                                <p:cTn id="26" presetID="14" presetClass="exit" presetSubtype="10" fill="hold" grpId="0" nodeType="withEffect">
                                  <p:stCondLst>
                                    <p:cond delay="0"/>
                                  </p:stCondLst>
                                  <p:childTnLst>
                                    <p:animEffect transition="out" filter="randombar(horizontal)">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4" presetClass="exit" presetSubtype="10" fill="hold" grpId="0" nodeType="withEffect">
                                  <p:stCondLst>
                                    <p:cond delay="0"/>
                                  </p:stCondLst>
                                  <p:childTnLst>
                                    <p:animEffect transition="out" filter="randombar(horizontal)">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par>
                                <p:cTn id="32" presetID="14" presetClass="exit" presetSubtype="10" fill="hold" grpId="0" nodeType="withEffect">
                                  <p:stCondLst>
                                    <p:cond delay="0"/>
                                  </p:stCondLst>
                                  <p:childTnLst>
                                    <p:animEffect transition="out" filter="randombar(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4" presetClass="exit" presetSubtype="10" fill="hold" grpId="0" nodeType="withEffect">
                                  <p:stCondLst>
                                    <p:cond delay="0"/>
                                  </p:stCondLst>
                                  <p:childTnLst>
                                    <p:animEffect transition="out" filter="randombar(horizontal)">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4" presetClass="exit" presetSubtype="10" fill="hold" grpId="0" nodeType="withEffect">
                                  <p:stCondLst>
                                    <p:cond delay="0"/>
                                  </p:stCondLst>
                                  <p:childTnLst>
                                    <p:animEffect transition="out" filter="randombar(horizontal)">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par>
                                <p:cTn id="41" presetID="14" presetClass="exit" presetSubtype="10" fill="hold" grpId="0" nodeType="withEffect">
                                  <p:stCondLst>
                                    <p:cond delay="0"/>
                                  </p:stCondLst>
                                  <p:childTnLst>
                                    <p:animEffect transition="out" filter="randombar(horizontal)">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36" grpId="0" animBg="1"/>
      <p:bldP spid="37" grpId="0" animBg="1"/>
      <p:bldP spid="38" grpId="0" animBg="1"/>
      <p:bldP spid="19" grpId="0" animBg="1"/>
      <p:bldP spid="20" grpId="0" animBg="1"/>
      <p:bldP spid="24" grpId="0" animBg="1"/>
      <p:bldP spid="25" grpId="0" animBg="1"/>
      <p:bldP spid="26"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a:t>Synopsis</a:t>
            </a:r>
          </a:p>
        </p:txBody>
      </p:sp>
      <p:sp>
        <p:nvSpPr>
          <p:cNvPr id="4" name="Rectangle 3"/>
          <p:cNvSpPr/>
          <p:nvPr/>
        </p:nvSpPr>
        <p:spPr>
          <a:xfrm>
            <a:off x="251520" y="1417638"/>
            <a:ext cx="8784976" cy="5016758"/>
          </a:xfrm>
          <a:prstGeom prst="rect">
            <a:avLst/>
          </a:prstGeom>
        </p:spPr>
        <p:txBody>
          <a:bodyPr wrap="square">
            <a:spAutoFit/>
          </a:bodyPr>
          <a:lstStyle/>
          <a:p>
            <a:r>
              <a:rPr lang="en-GB" sz="3200" dirty="0"/>
              <a:t>@</a:t>
            </a:r>
            <a:r>
              <a:rPr lang="en-GB" sz="3200" dirty="0" err="1"/>
              <a:t>PlymUni</a:t>
            </a:r>
            <a:r>
              <a:rPr lang="en-GB" sz="3200" dirty="0"/>
              <a:t> have used Care Opinion across spectrum: intercalated urgent care and emergency care, undergraduate nurses, to postgraduate researchers in mental health</a:t>
            </a:r>
          </a:p>
          <a:p>
            <a:pPr marL="457200" indent="-457200">
              <a:buFont typeface="Arial" panose="020B0604020202020204" pitchFamily="34" charset="0"/>
              <a:buChar char="•"/>
            </a:pPr>
            <a:endParaRPr lang="en-GB" sz="3200" dirty="0"/>
          </a:p>
          <a:p>
            <a:r>
              <a:rPr lang="en-GB" sz="3200" dirty="0"/>
              <a:t>Aim: not only to understand patient perspective but be ‘agents of change’ transforming services</a:t>
            </a:r>
          </a:p>
          <a:p>
            <a:pPr marL="457200" indent="-457200">
              <a:buFont typeface="Arial" panose="020B0604020202020204" pitchFamily="34" charset="0"/>
              <a:buChar char="•"/>
            </a:pPr>
            <a:r>
              <a:rPr lang="en-GB" sz="3200" dirty="0"/>
              <a:t>spreading patient centred approach</a:t>
            </a:r>
          </a:p>
          <a:p>
            <a:pPr marL="457200" indent="-457200">
              <a:buFont typeface="Arial" panose="020B0604020202020204" pitchFamily="34" charset="0"/>
              <a:buChar char="•"/>
            </a:pPr>
            <a:r>
              <a:rPr lang="en-GB" sz="3200" dirty="0"/>
              <a:t>helping patients better use online feedback</a:t>
            </a:r>
          </a:p>
          <a:p>
            <a:endParaRPr lang="en-GB" sz="3200" dirty="0"/>
          </a:p>
        </p:txBody>
      </p:sp>
      <p:sp>
        <p:nvSpPr>
          <p:cNvPr id="3" name="TextBox 2"/>
          <p:cNvSpPr txBox="1"/>
          <p:nvPr/>
        </p:nvSpPr>
        <p:spPr>
          <a:xfrm>
            <a:off x="7495238" y="6093296"/>
            <a:ext cx="139724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GB" sz="2400" dirty="0"/>
              <a:t>Ray Jones</a:t>
            </a:r>
          </a:p>
        </p:txBody>
      </p:sp>
    </p:spTree>
    <p:extLst>
      <p:ext uri="{BB962C8B-B14F-4D97-AF65-F5344CB8AC3E}">
        <p14:creationId xmlns:p14="http://schemas.microsoft.com/office/powerpoint/2010/main" val="234586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t>It is hoped that organisations, practitioners </a:t>
            </a:r>
            <a:r>
              <a:rPr lang="en-GB"/>
              <a:t>and potentially students </a:t>
            </a:r>
            <a:r>
              <a:rPr lang="en-GB" dirty="0"/>
              <a:t>will use the framework to:</a:t>
            </a:r>
          </a:p>
          <a:p>
            <a:pPr>
              <a:buFontTx/>
              <a:buChar char="-"/>
            </a:pPr>
            <a:r>
              <a:rPr lang="en-GB" dirty="0"/>
              <a:t>enhance the quality of feedback responses</a:t>
            </a:r>
          </a:p>
          <a:p>
            <a:pPr>
              <a:buFontTx/>
              <a:buChar char="-"/>
            </a:pPr>
            <a:r>
              <a:rPr lang="en-GB" dirty="0"/>
              <a:t>identify systemic strengths and weaknesses</a:t>
            </a:r>
          </a:p>
          <a:p>
            <a:pPr>
              <a:buFontTx/>
              <a:buChar char="-"/>
            </a:pPr>
            <a:r>
              <a:rPr lang="en-GB" dirty="0"/>
              <a:t>improve the perceived responsiveness of healthcare services and providers</a:t>
            </a:r>
          </a:p>
          <a:p>
            <a:pPr>
              <a:buFontTx/>
              <a:buChar char="-"/>
            </a:pPr>
            <a:r>
              <a:rPr lang="en-GB" dirty="0"/>
              <a:t>And learn to effectively listen to, learn from and respond well to the patient voice </a:t>
            </a:r>
          </a:p>
        </p:txBody>
      </p:sp>
      <p:sp>
        <p:nvSpPr>
          <p:cNvPr id="4"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en-GB" dirty="0"/>
              <a:t>PhD Mental Health – So what</a:t>
            </a:r>
          </a:p>
        </p:txBody>
      </p:sp>
    </p:spTree>
    <p:extLst>
      <p:ext uri="{BB962C8B-B14F-4D97-AF65-F5344CB8AC3E}">
        <p14:creationId xmlns:p14="http://schemas.microsoft.com/office/powerpoint/2010/main" val="750881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GB" dirty="0"/>
              <a:t>Conclusion</a:t>
            </a:r>
          </a:p>
        </p:txBody>
      </p:sp>
      <p:sp>
        <p:nvSpPr>
          <p:cNvPr id="3" name="Content Placeholder 2"/>
          <p:cNvSpPr>
            <a:spLocks noGrp="1"/>
          </p:cNvSpPr>
          <p:nvPr>
            <p:ph idx="1"/>
          </p:nvPr>
        </p:nvSpPr>
        <p:spPr/>
        <p:txBody>
          <a:bodyPr>
            <a:normAutofit fontScale="92500"/>
          </a:bodyPr>
          <a:lstStyle/>
          <a:p>
            <a:r>
              <a:rPr lang="en-GB" dirty="0"/>
              <a:t>We have shown how we have gradually found more and more used of Care Opinion, in emergency care, in nursing, and in mental health.</a:t>
            </a:r>
          </a:p>
          <a:p>
            <a:r>
              <a:rPr lang="en-GB" dirty="0"/>
              <a:t>We would like to get it spread to medicine, dentistry, the other health professions – we’re working on it.</a:t>
            </a:r>
          </a:p>
          <a:p>
            <a:r>
              <a:rPr lang="en-GB" dirty="0"/>
              <a:t>We have shown how Care Opinion can be one of the central tools in our aim of our students being agents of change</a:t>
            </a:r>
          </a:p>
        </p:txBody>
      </p:sp>
      <p:sp>
        <p:nvSpPr>
          <p:cNvPr id="4" name="TextBox 3"/>
          <p:cNvSpPr txBox="1"/>
          <p:nvPr/>
        </p:nvSpPr>
        <p:spPr>
          <a:xfrm>
            <a:off x="5034005" y="6077892"/>
            <a:ext cx="365279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GB" sz="2400" dirty="0"/>
              <a:t>Pam Nelmes and Kim Young</a:t>
            </a:r>
          </a:p>
        </p:txBody>
      </p:sp>
    </p:spTree>
    <p:extLst>
      <p:ext uri="{BB962C8B-B14F-4D97-AF65-F5344CB8AC3E}">
        <p14:creationId xmlns:p14="http://schemas.microsoft.com/office/powerpoint/2010/main" val="71388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435280" cy="5069160"/>
          </a:xfrm>
        </p:spPr>
        <p:txBody>
          <a:bodyPr>
            <a:normAutofit/>
          </a:bodyPr>
          <a:lstStyle/>
          <a:p>
            <a:pPr marL="0" lvl="0" indent="0" algn="ctr">
              <a:spcBef>
                <a:spcPts val="0"/>
              </a:spcBef>
              <a:buNone/>
            </a:pPr>
            <a:r>
              <a:rPr lang="en-GB" sz="1800" b="1" dirty="0">
                <a:solidFill>
                  <a:prstClr val="black"/>
                </a:solidFill>
                <a:latin typeface="Arial" panose="020B0604020202020204" pitchFamily="34" charset="0"/>
                <a:cs typeface="Arial" panose="020B0604020202020204" pitchFamily="34" charset="0"/>
              </a:rPr>
              <a:t>Care (Patient) Opinion has been included as a resource in a UK intercalated course in Urgent and Emergency Care (UEC) since 2013 </a:t>
            </a:r>
          </a:p>
          <a:p>
            <a:pPr marL="0" lvl="0" indent="0" algn="ctr">
              <a:spcBef>
                <a:spcPts val="0"/>
              </a:spcBef>
              <a:buNone/>
            </a:pPr>
            <a:endParaRPr lang="en-GB" sz="1800" dirty="0">
              <a:solidFill>
                <a:prstClr val="black"/>
              </a:solidFill>
              <a:latin typeface="Arial" panose="020B0604020202020204" pitchFamily="34" charset="0"/>
              <a:cs typeface="Arial" panose="020B0604020202020204" pitchFamily="34" charset="0"/>
            </a:endParaRPr>
          </a:p>
          <a:p>
            <a:pPr marL="0" lvl="0" indent="0">
              <a:spcBef>
                <a:spcPts val="0"/>
              </a:spcBef>
              <a:buNone/>
            </a:pPr>
            <a:r>
              <a:rPr lang="en-GB" sz="1800" b="1" dirty="0">
                <a:solidFill>
                  <a:prstClr val="black"/>
                </a:solidFill>
                <a:latin typeface="Arial" panose="020B0604020202020204" pitchFamily="34" charset="0"/>
                <a:cs typeface="Arial" panose="020B0604020202020204" pitchFamily="34" charset="0"/>
              </a:rPr>
              <a:t>Methodology </a:t>
            </a:r>
            <a:r>
              <a:rPr lang="en-GB" sz="1800" dirty="0">
                <a:solidFill>
                  <a:prstClr val="black"/>
                </a:solidFill>
                <a:latin typeface="Arial" panose="020B0604020202020204" pitchFamily="34" charset="0"/>
                <a:cs typeface="Arial" panose="020B0604020202020204" pitchFamily="34" charset="0"/>
              </a:rPr>
              <a:t>– in designing our unique BSc (Hons) intercalated programme we considered guiding principles aligned to professional values (i.e. GMC) focusing on person centred care, experience of UEC, patient focused outcomes, patient safety and collegiate engagement that incorporates feedback into a cycle of evaluation and improvement  </a:t>
            </a:r>
          </a:p>
          <a:p>
            <a:pPr marL="0" lvl="0" indent="0">
              <a:spcBef>
                <a:spcPts val="0"/>
              </a:spcBef>
              <a:buNone/>
            </a:pPr>
            <a:endParaRPr lang="en-GB" sz="1800" dirty="0">
              <a:solidFill>
                <a:prstClr val="black"/>
              </a:solidFill>
              <a:latin typeface="Arial" panose="020B0604020202020204" pitchFamily="34" charset="0"/>
              <a:cs typeface="Arial" panose="020B0604020202020204" pitchFamily="34" charset="0"/>
            </a:endParaRPr>
          </a:p>
          <a:p>
            <a:pPr marL="0" lvl="0" indent="0">
              <a:spcBef>
                <a:spcPts val="0"/>
              </a:spcBef>
              <a:buNone/>
            </a:pPr>
            <a:r>
              <a:rPr lang="en-GB" sz="1800" b="1" dirty="0">
                <a:solidFill>
                  <a:prstClr val="black"/>
                </a:solidFill>
                <a:latin typeface="Arial" panose="020B0604020202020204" pitchFamily="34" charset="0"/>
                <a:cs typeface="Arial" panose="020B0604020202020204" pitchFamily="34" charset="0"/>
              </a:rPr>
              <a:t>Methods –</a:t>
            </a:r>
            <a:r>
              <a:rPr lang="en-GB" sz="1800" dirty="0">
                <a:solidFill>
                  <a:prstClr val="black"/>
                </a:solidFill>
                <a:latin typeface="Arial" panose="020B0604020202020204" pitchFamily="34" charset="0"/>
                <a:cs typeface="Arial" panose="020B0604020202020204" pitchFamily="34" charset="0"/>
              </a:rPr>
              <a:t> Care Opinion (CO) is utilised as a core resource/tool with a range of methods (tools/strategies/techniques) employed including:</a:t>
            </a:r>
          </a:p>
          <a:p>
            <a:pPr>
              <a:spcBef>
                <a:spcPts val="0"/>
              </a:spcBef>
            </a:pPr>
            <a:r>
              <a:rPr lang="en-GB" sz="1800" dirty="0">
                <a:solidFill>
                  <a:prstClr val="black"/>
                </a:solidFill>
                <a:latin typeface="Arial" panose="020B0604020202020204" pitchFamily="34" charset="0"/>
                <a:cs typeface="Arial" panose="020B0604020202020204" pitchFamily="34" charset="0"/>
              </a:rPr>
              <a:t>Social Media i.e. Twitter and engagement in online chats #fhecpu </a:t>
            </a:r>
          </a:p>
          <a:p>
            <a:pPr>
              <a:spcBef>
                <a:spcPts val="0"/>
              </a:spcBef>
            </a:pPr>
            <a:r>
              <a:rPr lang="en-GB" sz="1800" dirty="0">
                <a:solidFill>
                  <a:prstClr val="black"/>
                </a:solidFill>
                <a:latin typeface="Arial" panose="020B0604020202020204" pitchFamily="34" charset="0"/>
                <a:cs typeface="Arial" panose="020B0604020202020204" pitchFamily="34" charset="0"/>
              </a:rPr>
              <a:t>Webinars: seeking engagement at distance with interaction online (i.e. polls)</a:t>
            </a:r>
          </a:p>
          <a:p>
            <a:pPr>
              <a:spcBef>
                <a:spcPts val="0"/>
              </a:spcBef>
            </a:pPr>
            <a:r>
              <a:rPr lang="en-GB" sz="1800" dirty="0">
                <a:solidFill>
                  <a:prstClr val="black"/>
                </a:solidFill>
                <a:latin typeface="Arial" panose="020B0604020202020204" pitchFamily="34" charset="0"/>
                <a:cs typeface="Arial" panose="020B0604020202020204" pitchFamily="34" charset="0"/>
              </a:rPr>
              <a:t>Individual CO accounts: enabling students to engage, freely determine value and set up own reporting/alerting system </a:t>
            </a:r>
          </a:p>
          <a:p>
            <a:pPr>
              <a:spcBef>
                <a:spcPts val="0"/>
              </a:spcBef>
            </a:pPr>
            <a:r>
              <a:rPr lang="en-GB" sz="1800" dirty="0">
                <a:solidFill>
                  <a:prstClr val="black"/>
                </a:solidFill>
                <a:latin typeface="Arial" panose="020B0604020202020204" pitchFamily="34" charset="0"/>
                <a:cs typeface="Arial" panose="020B0604020202020204" pitchFamily="34" charset="0"/>
              </a:rPr>
              <a:t>Integration throughout the academic year enabled through teaching and learning activities linked to patient experience/feedback</a:t>
            </a:r>
          </a:p>
          <a:p>
            <a:pPr>
              <a:spcBef>
                <a:spcPts val="0"/>
              </a:spcBef>
            </a:pPr>
            <a:r>
              <a:rPr lang="en-GB" sz="1800" dirty="0">
                <a:solidFill>
                  <a:prstClr val="black"/>
                </a:solidFill>
                <a:latin typeface="Arial" panose="020B0604020202020204" pitchFamily="34" charset="0"/>
                <a:cs typeface="Arial" panose="020B0604020202020204" pitchFamily="34" charset="0"/>
              </a:rPr>
              <a:t>Assessment: encouraged and valued (formative and summative)   </a:t>
            </a:r>
          </a:p>
          <a:p>
            <a:pPr>
              <a:spcBef>
                <a:spcPts val="0"/>
              </a:spcBef>
            </a:pPr>
            <a:endParaRPr lang="en-GB" sz="1800" dirty="0">
              <a:solidFill>
                <a:prstClr val="black"/>
              </a:solidFill>
              <a:latin typeface="Arial" panose="020B0604020202020204" pitchFamily="34" charset="0"/>
              <a:cs typeface="Arial" panose="020B0604020202020204" pitchFamily="34" charset="0"/>
            </a:endParaRPr>
          </a:p>
          <a:p>
            <a:pPr marL="0" lvl="0" indent="0">
              <a:spcBef>
                <a:spcPts val="0"/>
              </a:spcBef>
              <a:buNone/>
            </a:pPr>
            <a:endParaRPr lang="en-GB" sz="1800" dirty="0">
              <a:solidFill>
                <a:prstClr val="black"/>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dirty="0"/>
              <a:t>Urgent and Emergency Care</a:t>
            </a:r>
          </a:p>
        </p:txBody>
      </p:sp>
    </p:spTree>
    <p:extLst>
      <p:ext uri="{BB962C8B-B14F-4D97-AF65-F5344CB8AC3E}">
        <p14:creationId xmlns:p14="http://schemas.microsoft.com/office/powerpoint/2010/main" val="421163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dirty="0"/>
              <a:t>Urgent and Emergency Care</a:t>
            </a:r>
          </a:p>
        </p:txBody>
      </p:sp>
      <p:sp>
        <p:nvSpPr>
          <p:cNvPr id="3" name="Content Placeholder 2"/>
          <p:cNvSpPr>
            <a:spLocks noGrp="1"/>
          </p:cNvSpPr>
          <p:nvPr>
            <p:ph idx="1"/>
          </p:nvPr>
        </p:nvSpPr>
        <p:spPr>
          <a:xfrm>
            <a:off x="457200" y="1600200"/>
            <a:ext cx="8229600" cy="4997152"/>
          </a:xfrm>
        </p:spPr>
        <p:txBody>
          <a:bodyPr>
            <a:normAutofit lnSpcReduction="10000"/>
          </a:bodyPr>
          <a:lstStyle/>
          <a:p>
            <a:pPr marL="0" lvl="0" indent="0" algn="ctr">
              <a:spcBef>
                <a:spcPts val="0"/>
              </a:spcBef>
              <a:buNone/>
            </a:pPr>
            <a:r>
              <a:rPr lang="en-GB" sz="2000" b="1" dirty="0">
                <a:solidFill>
                  <a:prstClr val="black"/>
                </a:solidFill>
                <a:latin typeface="Arial" panose="020B0604020202020204" pitchFamily="34" charset="0"/>
                <a:cs typeface="Arial" panose="020B0604020202020204" pitchFamily="34" charset="0"/>
              </a:rPr>
              <a:t>Care (Patient) Opinion: What have UEC Students  learnt from this? </a:t>
            </a:r>
          </a:p>
          <a:p>
            <a:pPr marL="0" lvl="0" indent="0" algn="ctr">
              <a:spcBef>
                <a:spcPts val="0"/>
              </a:spcBef>
              <a:buNone/>
            </a:pPr>
            <a:endParaRPr lang="en-GB" sz="2000" dirty="0">
              <a:solidFill>
                <a:prstClr val="black"/>
              </a:solidFill>
              <a:latin typeface="Arial" panose="020B0604020202020204" pitchFamily="34" charset="0"/>
              <a:cs typeface="Arial" panose="020B0604020202020204" pitchFamily="34" charset="0"/>
            </a:endParaRPr>
          </a:p>
          <a:p>
            <a:pPr>
              <a:spcBef>
                <a:spcPts val="0"/>
              </a:spcBef>
            </a:pPr>
            <a:r>
              <a:rPr lang="en-GB" sz="2000" dirty="0">
                <a:solidFill>
                  <a:prstClr val="black"/>
                </a:solidFill>
                <a:latin typeface="Arial" panose="020B0604020202020204" pitchFamily="34" charset="0"/>
                <a:cs typeface="Arial" panose="020B0604020202020204" pitchFamily="34" charset="0"/>
              </a:rPr>
              <a:t>Enhanced appreciation of patients perspective </a:t>
            </a:r>
          </a:p>
          <a:p>
            <a:pPr>
              <a:spcBef>
                <a:spcPts val="0"/>
              </a:spcBef>
            </a:pPr>
            <a:r>
              <a:rPr lang="en-GB" sz="2000" dirty="0">
                <a:solidFill>
                  <a:prstClr val="black"/>
                </a:solidFill>
                <a:latin typeface="Arial" panose="020B0604020202020204" pitchFamily="34" charset="0"/>
                <a:cs typeface="Arial" panose="020B0604020202020204" pitchFamily="34" charset="0"/>
              </a:rPr>
              <a:t>Opportunity to compare our (clinician) experience with that of our patients</a:t>
            </a:r>
          </a:p>
          <a:p>
            <a:pPr>
              <a:spcBef>
                <a:spcPts val="0"/>
              </a:spcBef>
            </a:pPr>
            <a:r>
              <a:rPr lang="en-GB" sz="2000" dirty="0">
                <a:solidFill>
                  <a:prstClr val="black"/>
                </a:solidFill>
                <a:latin typeface="Arial" panose="020B0604020202020204" pitchFamily="34" charset="0"/>
                <a:cs typeface="Arial" panose="020B0604020202020204" pitchFamily="34" charset="0"/>
              </a:rPr>
              <a:t>Understanding that patient ‘problems’ are less about ‘care’ and more about wider systems/processes (illustrating value at service level)</a:t>
            </a:r>
          </a:p>
          <a:p>
            <a:pPr>
              <a:spcBef>
                <a:spcPts val="0"/>
              </a:spcBef>
            </a:pPr>
            <a:r>
              <a:rPr lang="en-GB" sz="2000" dirty="0">
                <a:solidFill>
                  <a:prstClr val="black"/>
                </a:solidFill>
                <a:latin typeface="Arial" panose="020B0604020202020204" pitchFamily="34" charset="0"/>
                <a:cs typeface="Arial" panose="020B0604020202020204" pitchFamily="34" charset="0"/>
              </a:rPr>
              <a:t>How this empowers patients/others to improve care and clinical practice</a:t>
            </a:r>
          </a:p>
          <a:p>
            <a:pPr>
              <a:spcBef>
                <a:spcPts val="0"/>
              </a:spcBef>
            </a:pPr>
            <a:r>
              <a:rPr lang="en-GB" sz="2000" dirty="0">
                <a:solidFill>
                  <a:prstClr val="black"/>
                </a:solidFill>
                <a:latin typeface="Arial" panose="020B0604020202020204" pitchFamily="34" charset="0"/>
                <a:cs typeface="Arial" panose="020B0604020202020204" pitchFamily="34" charset="0"/>
              </a:rPr>
              <a:t>How feedback adds value to professional development and careers</a:t>
            </a:r>
          </a:p>
          <a:p>
            <a:pPr>
              <a:spcBef>
                <a:spcPts val="0"/>
              </a:spcBef>
            </a:pPr>
            <a:r>
              <a:rPr lang="en-GB" sz="2000" dirty="0">
                <a:solidFill>
                  <a:prstClr val="black"/>
                </a:solidFill>
                <a:latin typeface="Arial" panose="020B0604020202020204" pitchFamily="34" charset="0"/>
                <a:cs typeface="Arial" panose="020B0604020202020204" pitchFamily="34" charset="0"/>
              </a:rPr>
              <a:t>How quickly learning from stories can be applied to practice and used to inform Quality Improvement Projects (QIP)</a:t>
            </a:r>
          </a:p>
          <a:p>
            <a:pPr>
              <a:spcBef>
                <a:spcPts val="0"/>
              </a:spcBef>
            </a:pPr>
            <a:r>
              <a:rPr lang="en-GB" sz="2000" dirty="0">
                <a:solidFill>
                  <a:prstClr val="black"/>
                </a:solidFill>
                <a:latin typeface="Arial" panose="020B0604020202020204" pitchFamily="34" charset="0"/>
                <a:cs typeface="Arial" panose="020B0604020202020204" pitchFamily="34" charset="0"/>
              </a:rPr>
              <a:t>How patient stories prompt reflection leading to action planning </a:t>
            </a:r>
          </a:p>
          <a:p>
            <a:pPr>
              <a:spcBef>
                <a:spcPts val="0"/>
              </a:spcBef>
            </a:pPr>
            <a:r>
              <a:rPr lang="en-GB" sz="2000" dirty="0">
                <a:solidFill>
                  <a:prstClr val="black"/>
                </a:solidFill>
                <a:latin typeface="Arial" panose="020B0604020202020204" pitchFamily="34" charset="0"/>
                <a:cs typeface="Arial" panose="020B0604020202020204" pitchFamily="34" charset="0"/>
              </a:rPr>
              <a:t>How to gather local (or National) feedback specific to Urgent and Emergency Care services. </a:t>
            </a:r>
          </a:p>
          <a:p>
            <a:pPr>
              <a:spcBef>
                <a:spcPts val="0"/>
              </a:spcBef>
            </a:pPr>
            <a:r>
              <a:rPr lang="en-GB" sz="2000" dirty="0">
                <a:solidFill>
                  <a:prstClr val="black"/>
                </a:solidFill>
                <a:latin typeface="Arial" panose="020B0604020202020204" pitchFamily="34" charset="0"/>
                <a:cs typeface="Arial" panose="020B0604020202020204" pitchFamily="34" charset="0"/>
              </a:rPr>
              <a:t>Impact of feedback on individuals, teams and culture </a:t>
            </a:r>
          </a:p>
          <a:p>
            <a:pPr>
              <a:spcBef>
                <a:spcPts val="0"/>
              </a:spcBef>
            </a:pPr>
            <a:r>
              <a:rPr lang="en-GB" sz="2000" dirty="0">
                <a:solidFill>
                  <a:prstClr val="black"/>
                </a:solidFill>
                <a:latin typeface="Arial" panose="020B0604020202020204" pitchFamily="34" charset="0"/>
                <a:cs typeface="Arial" panose="020B0604020202020204" pitchFamily="34" charset="0"/>
              </a:rPr>
              <a:t>Value of this illustrated through teaching, assessment and feedback </a:t>
            </a:r>
          </a:p>
          <a:p>
            <a:pPr marL="0" indent="0">
              <a:spcBef>
                <a:spcPts val="0"/>
              </a:spcBef>
              <a:buNone/>
            </a:pPr>
            <a:endParaRPr lang="en-GB" sz="1800" dirty="0">
              <a:solidFill>
                <a:prstClr val="black"/>
              </a:solidFill>
              <a:latin typeface="Arial" panose="020B0604020202020204" pitchFamily="34" charset="0"/>
              <a:cs typeface="Arial" panose="020B0604020202020204" pitchFamily="34" charset="0"/>
            </a:endParaRPr>
          </a:p>
          <a:p>
            <a:pPr>
              <a:spcBef>
                <a:spcPts val="0"/>
              </a:spcBef>
            </a:pPr>
            <a:endParaRPr lang="en-GB" sz="1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64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69160"/>
          </a:xfrm>
        </p:spPr>
        <p:txBody>
          <a:bodyPr>
            <a:normAutofit lnSpcReduction="10000"/>
          </a:bodyPr>
          <a:lstStyle/>
          <a:p>
            <a:pPr marL="0" lvl="0" indent="0" algn="ctr">
              <a:spcBef>
                <a:spcPts val="0"/>
              </a:spcBef>
              <a:buNone/>
            </a:pPr>
            <a:r>
              <a:rPr lang="en-GB" sz="2000" b="1" dirty="0">
                <a:solidFill>
                  <a:prstClr val="black"/>
                </a:solidFill>
                <a:latin typeface="Arial" panose="020B0604020202020204" pitchFamily="34" charset="0"/>
                <a:cs typeface="Arial" panose="020B0604020202020204" pitchFamily="34" charset="0"/>
              </a:rPr>
              <a:t>Care (Patient) Opinion: What ideas have students offered to improve? </a:t>
            </a:r>
          </a:p>
          <a:p>
            <a:pPr marL="0" lvl="0" indent="0" algn="ctr">
              <a:spcBef>
                <a:spcPts val="0"/>
              </a:spcBef>
              <a:buNone/>
            </a:pPr>
            <a:endParaRPr lang="en-GB" sz="1800" dirty="0">
              <a:solidFill>
                <a:prstClr val="black"/>
              </a:solidFill>
              <a:latin typeface="Arial" panose="020B0604020202020204" pitchFamily="34" charset="0"/>
              <a:cs typeface="Arial" panose="020B0604020202020204" pitchFamily="34" charset="0"/>
            </a:endParaRPr>
          </a:p>
          <a:p>
            <a:pPr>
              <a:spcBef>
                <a:spcPts val="0"/>
              </a:spcBef>
            </a:pPr>
            <a:r>
              <a:rPr lang="en-GB" sz="2000" dirty="0">
                <a:solidFill>
                  <a:prstClr val="black"/>
                </a:solidFill>
                <a:latin typeface="Arial" panose="020B0604020202020204" pitchFamily="34" charset="0"/>
                <a:cs typeface="Arial" panose="020B0604020202020204" pitchFamily="34" charset="0"/>
              </a:rPr>
              <a:t>Clarify/emphasise the value of the student account (over and above ‘normal access)</a:t>
            </a:r>
          </a:p>
          <a:p>
            <a:pPr lvl="0">
              <a:spcBef>
                <a:spcPts val="0"/>
              </a:spcBef>
            </a:pPr>
            <a:r>
              <a:rPr lang="en-GB" sz="2000" dirty="0">
                <a:solidFill>
                  <a:prstClr val="black"/>
                </a:solidFill>
                <a:latin typeface="Arial" panose="020B0604020202020204" pitchFamily="34" charset="0"/>
                <a:cs typeface="Arial" panose="020B0604020202020204" pitchFamily="34" charset="0"/>
              </a:rPr>
              <a:t>Develop a CO App – making this service more accessible</a:t>
            </a:r>
          </a:p>
          <a:p>
            <a:pPr lvl="0">
              <a:spcBef>
                <a:spcPts val="0"/>
              </a:spcBef>
            </a:pPr>
            <a:r>
              <a:rPr lang="en-GB" sz="2000" dirty="0">
                <a:solidFill>
                  <a:prstClr val="black"/>
                </a:solidFill>
                <a:latin typeface="Arial" panose="020B0604020202020204" pitchFamily="34" charset="0"/>
                <a:cs typeface="Arial" panose="020B0604020202020204" pitchFamily="34" charset="0"/>
              </a:rPr>
              <a:t>Focus on/explore the value of CO to QIP </a:t>
            </a:r>
          </a:p>
          <a:p>
            <a:pPr lvl="0">
              <a:spcBef>
                <a:spcPts val="0"/>
              </a:spcBef>
            </a:pPr>
            <a:r>
              <a:rPr lang="en-GB" sz="2000" dirty="0">
                <a:solidFill>
                  <a:prstClr val="black"/>
                </a:solidFill>
                <a:latin typeface="Arial" panose="020B0604020202020204" pitchFamily="34" charset="0"/>
                <a:cs typeface="Arial" panose="020B0604020202020204" pitchFamily="34" charset="0"/>
              </a:rPr>
              <a:t>Develop a students ‘space’ on CO i.e. patients sharing their stories focused on how a student ‘clerked’ the patient </a:t>
            </a:r>
          </a:p>
          <a:p>
            <a:pPr lvl="0">
              <a:spcBef>
                <a:spcPts val="0"/>
              </a:spcBef>
            </a:pPr>
            <a:r>
              <a:rPr lang="en-GB" sz="2000" dirty="0">
                <a:solidFill>
                  <a:prstClr val="black"/>
                </a:solidFill>
                <a:latin typeface="Arial" panose="020B0604020202020204" pitchFamily="34" charset="0"/>
                <a:cs typeface="Arial" panose="020B0604020202020204" pitchFamily="34" charset="0"/>
              </a:rPr>
              <a:t>Produce a monthly/bi-monthly reports of key themes </a:t>
            </a:r>
          </a:p>
          <a:p>
            <a:pPr lvl="0">
              <a:spcBef>
                <a:spcPts val="0"/>
              </a:spcBef>
            </a:pPr>
            <a:r>
              <a:rPr lang="en-GB" sz="2000" dirty="0">
                <a:solidFill>
                  <a:prstClr val="black"/>
                </a:solidFill>
                <a:latin typeface="Arial" panose="020B0604020202020204" pitchFamily="34" charset="0"/>
                <a:cs typeface="Arial" panose="020B0604020202020204" pitchFamily="34" charset="0"/>
              </a:rPr>
              <a:t>Enable students to learn how to respond to feedback/stories posted</a:t>
            </a:r>
          </a:p>
          <a:p>
            <a:pPr lvl="0">
              <a:spcBef>
                <a:spcPts val="0"/>
              </a:spcBef>
            </a:pPr>
            <a:r>
              <a:rPr lang="en-GB" sz="2000" dirty="0">
                <a:solidFill>
                  <a:prstClr val="black"/>
                </a:solidFill>
                <a:latin typeface="Arial" panose="020B0604020202020204" pitchFamily="34" charset="0"/>
                <a:cs typeface="Arial" panose="020B0604020202020204" pitchFamily="34" charset="0"/>
              </a:rPr>
              <a:t>Raise profile of CO with medical schools, encouraging inclusion in medical curricula </a:t>
            </a:r>
          </a:p>
          <a:p>
            <a:pPr lvl="0">
              <a:spcBef>
                <a:spcPts val="0"/>
              </a:spcBef>
            </a:pPr>
            <a:r>
              <a:rPr lang="en-GB" sz="2000" dirty="0">
                <a:solidFill>
                  <a:prstClr val="black"/>
                </a:solidFill>
                <a:latin typeface="Arial" panose="020B0604020202020204" pitchFamily="34" charset="0"/>
                <a:cs typeface="Arial" panose="020B0604020202020204" pitchFamily="34" charset="0"/>
              </a:rPr>
              <a:t>Develop the evidence base supporting CO – particularly evidence of impact on patient experience/care</a:t>
            </a:r>
          </a:p>
          <a:p>
            <a:pPr>
              <a:spcBef>
                <a:spcPts val="0"/>
              </a:spcBef>
            </a:pPr>
            <a:r>
              <a:rPr lang="en-GB" sz="2000" dirty="0">
                <a:solidFill>
                  <a:prstClr val="black"/>
                </a:solidFill>
                <a:latin typeface="Arial" panose="020B0604020202020204" pitchFamily="34" charset="0"/>
                <a:cs typeface="Arial" panose="020B0604020202020204" pitchFamily="34" charset="0"/>
              </a:rPr>
              <a:t>Illustrate value to professional registration and revalidation</a:t>
            </a:r>
          </a:p>
          <a:p>
            <a:pPr>
              <a:spcBef>
                <a:spcPts val="0"/>
              </a:spcBef>
            </a:pPr>
            <a:r>
              <a:rPr lang="en-GB" sz="2000" dirty="0">
                <a:solidFill>
                  <a:prstClr val="black"/>
                </a:solidFill>
                <a:latin typeface="Arial" panose="020B0604020202020204" pitchFamily="34" charset="0"/>
                <a:cs typeface="Arial" panose="020B0604020202020204" pitchFamily="34" charset="0"/>
              </a:rPr>
              <a:t>Emphasise the process of moderation and rationale i.e. ethical/legal</a:t>
            </a:r>
          </a:p>
          <a:p>
            <a:pPr>
              <a:spcBef>
                <a:spcPts val="0"/>
              </a:spcBef>
            </a:pPr>
            <a:endParaRPr lang="en-GB" sz="2000" dirty="0">
              <a:solidFill>
                <a:prstClr val="black"/>
              </a:solidFill>
              <a:latin typeface="Arial" panose="020B0604020202020204" pitchFamily="34" charset="0"/>
              <a:cs typeface="Arial" panose="020B0604020202020204" pitchFamily="34" charset="0"/>
            </a:endParaRPr>
          </a:p>
          <a:p>
            <a:pPr>
              <a:spcBef>
                <a:spcPts val="0"/>
              </a:spcBef>
            </a:pPr>
            <a:endParaRPr lang="en-GB" sz="1800" dirty="0">
              <a:solidFill>
                <a:prstClr val="black"/>
              </a:solidFill>
              <a:latin typeface="Arial" panose="020B0604020202020204" pitchFamily="34" charset="0"/>
              <a:cs typeface="Arial" panose="020B0604020202020204" pitchFamily="34" charset="0"/>
            </a:endParaRPr>
          </a:p>
          <a:p>
            <a:pPr>
              <a:spcBef>
                <a:spcPts val="0"/>
              </a:spcBef>
            </a:pPr>
            <a:endParaRPr lang="en-GB" sz="1800" dirty="0">
              <a:solidFill>
                <a:prstClr val="black"/>
              </a:solidFill>
              <a:latin typeface="Arial" panose="020B0604020202020204" pitchFamily="34" charset="0"/>
              <a:cs typeface="Arial" panose="020B0604020202020204" pitchFamily="34" charset="0"/>
            </a:endParaRPr>
          </a:p>
          <a:p>
            <a:pPr>
              <a:spcBef>
                <a:spcPts val="0"/>
              </a:spcBef>
            </a:pPr>
            <a:endParaRPr lang="en-GB" sz="1800" dirty="0">
              <a:solidFill>
                <a:prstClr val="black"/>
              </a:solidFill>
              <a:latin typeface="Arial" panose="020B0604020202020204" pitchFamily="34" charset="0"/>
              <a:cs typeface="Arial" panose="020B0604020202020204" pitchFamily="34" charset="0"/>
            </a:endParaRPr>
          </a:p>
          <a:p>
            <a:pPr>
              <a:spcBef>
                <a:spcPts val="0"/>
              </a:spcBef>
            </a:pPr>
            <a:endParaRPr lang="en-GB" sz="1800" dirty="0">
              <a:solidFill>
                <a:prstClr val="black"/>
              </a:solidFill>
              <a:latin typeface="Arial" panose="020B0604020202020204" pitchFamily="34" charset="0"/>
              <a:cs typeface="Arial" panose="020B0604020202020204" pitchFamily="34" charset="0"/>
            </a:endParaRPr>
          </a:p>
          <a:p>
            <a:pPr>
              <a:spcBef>
                <a:spcPts val="0"/>
              </a:spcBef>
            </a:pPr>
            <a:endParaRPr lang="en-GB" sz="1800" dirty="0">
              <a:solidFill>
                <a:prstClr val="black"/>
              </a:solidFill>
              <a:latin typeface="Arial" panose="020B0604020202020204" pitchFamily="34" charset="0"/>
              <a:cs typeface="Arial" panose="020B0604020202020204" pitchFamily="34" charset="0"/>
            </a:endParaRPr>
          </a:p>
          <a:p>
            <a:pPr>
              <a:spcBef>
                <a:spcPts val="0"/>
              </a:spcBef>
            </a:pPr>
            <a:endParaRPr lang="en-GB" sz="1800" b="1" dirty="0">
              <a:solidFill>
                <a:prstClr val="black"/>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dirty="0"/>
              <a:t>Urgent and Emergency Care</a:t>
            </a:r>
          </a:p>
        </p:txBody>
      </p:sp>
    </p:spTree>
    <p:extLst>
      <p:ext uri="{BB962C8B-B14F-4D97-AF65-F5344CB8AC3E}">
        <p14:creationId xmlns:p14="http://schemas.microsoft.com/office/powerpoint/2010/main" val="38288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sz="3200" dirty="0"/>
              <a:t>Plymouth University Undergraduate  </a:t>
            </a:r>
            <a:br>
              <a:rPr lang="en-GB" sz="3200" dirty="0"/>
            </a:br>
            <a:r>
              <a:rPr lang="en-GB" sz="3200" dirty="0"/>
              <a:t>Pre-Registration Nursing Programme</a:t>
            </a:r>
          </a:p>
        </p:txBody>
      </p:sp>
      <p:sp>
        <p:nvSpPr>
          <p:cNvPr id="3" name="Content Placeholder 2"/>
          <p:cNvSpPr>
            <a:spLocks noGrp="1"/>
          </p:cNvSpPr>
          <p:nvPr>
            <p:ph idx="1"/>
          </p:nvPr>
        </p:nvSpPr>
        <p:spPr/>
        <p:txBody>
          <a:bodyPr>
            <a:normAutofit/>
          </a:bodyPr>
          <a:lstStyle/>
          <a:p>
            <a:pPr marL="0" lvl="0" indent="0">
              <a:spcBef>
                <a:spcPts val="0"/>
              </a:spcBef>
              <a:buNone/>
            </a:pPr>
            <a:endParaRPr lang="en-GB" sz="1800" dirty="0">
              <a:solidFill>
                <a:prstClr val="black"/>
              </a:solidFill>
            </a:endParaRPr>
          </a:p>
          <a:p>
            <a:pPr>
              <a:spcBef>
                <a:spcPts val="0"/>
              </a:spcBef>
            </a:pPr>
            <a:r>
              <a:rPr lang="en-GB" sz="2400" dirty="0">
                <a:solidFill>
                  <a:prstClr val="black"/>
                </a:solidFill>
              </a:rPr>
              <a:t>All nursing students are linked to Care Opinion</a:t>
            </a:r>
          </a:p>
          <a:p>
            <a:pPr marL="0" indent="0">
              <a:spcBef>
                <a:spcPts val="0"/>
              </a:spcBef>
              <a:buNone/>
            </a:pPr>
            <a:endParaRPr lang="en-GB" sz="2400" dirty="0">
              <a:solidFill>
                <a:prstClr val="black"/>
              </a:solidFill>
            </a:endParaRPr>
          </a:p>
          <a:p>
            <a:pPr>
              <a:spcBef>
                <a:spcPts val="0"/>
              </a:spcBef>
            </a:pPr>
            <a:r>
              <a:rPr lang="en-GB" sz="2400" dirty="0">
                <a:solidFill>
                  <a:prstClr val="black"/>
                </a:solidFill>
              </a:rPr>
              <a:t>Care Opinion is introduced into the first module in year 1</a:t>
            </a:r>
          </a:p>
          <a:p>
            <a:pPr>
              <a:spcBef>
                <a:spcPts val="0"/>
              </a:spcBef>
            </a:pPr>
            <a:endParaRPr lang="en-GB" sz="2400" dirty="0">
              <a:solidFill>
                <a:prstClr val="black"/>
              </a:solidFill>
            </a:endParaRPr>
          </a:p>
          <a:p>
            <a:pPr>
              <a:spcBef>
                <a:spcPts val="0"/>
              </a:spcBef>
            </a:pPr>
            <a:r>
              <a:rPr lang="en-GB" sz="2400" dirty="0">
                <a:solidFill>
                  <a:prstClr val="black"/>
                </a:solidFill>
              </a:rPr>
              <a:t>Huge numbers – over 450 per year</a:t>
            </a:r>
          </a:p>
          <a:p>
            <a:pPr marL="0" indent="0">
              <a:spcBef>
                <a:spcPts val="0"/>
              </a:spcBef>
              <a:buNone/>
            </a:pPr>
            <a:endParaRPr lang="en-GB" sz="2400" dirty="0">
              <a:solidFill>
                <a:prstClr val="black"/>
              </a:solidFill>
            </a:endParaRPr>
          </a:p>
          <a:p>
            <a:pPr>
              <a:spcBef>
                <a:spcPts val="0"/>
              </a:spcBef>
            </a:pPr>
            <a:r>
              <a:rPr lang="en-GB" sz="2400" dirty="0">
                <a:solidFill>
                  <a:prstClr val="black"/>
                </a:solidFill>
              </a:rPr>
              <a:t>Scheduled webinars in years’ 1 , 2, 3 – work well</a:t>
            </a:r>
          </a:p>
          <a:p>
            <a:pPr marL="0" indent="0">
              <a:spcBef>
                <a:spcPts val="0"/>
              </a:spcBef>
              <a:buNone/>
            </a:pPr>
            <a:endParaRPr lang="en-GB" sz="2400" dirty="0">
              <a:solidFill>
                <a:prstClr val="black"/>
              </a:solidFill>
            </a:endParaRPr>
          </a:p>
          <a:p>
            <a:pPr>
              <a:spcBef>
                <a:spcPts val="0"/>
              </a:spcBef>
            </a:pPr>
            <a:r>
              <a:rPr lang="en-GB" sz="2400" dirty="0">
                <a:solidFill>
                  <a:prstClr val="black"/>
                </a:solidFill>
              </a:rPr>
              <a:t>James asks students to vote in polls – students like to do this!</a:t>
            </a:r>
          </a:p>
          <a:p>
            <a:pPr>
              <a:spcBef>
                <a:spcPts val="0"/>
              </a:spcBef>
            </a:pPr>
            <a:endParaRPr lang="en-GB" sz="2400" dirty="0">
              <a:solidFill>
                <a:prstClr val="black"/>
              </a:solidFill>
            </a:endParaRPr>
          </a:p>
          <a:p>
            <a:pPr>
              <a:spcBef>
                <a:spcPts val="0"/>
              </a:spcBef>
            </a:pPr>
            <a:r>
              <a:rPr lang="en-GB" sz="2400" dirty="0">
                <a:solidFill>
                  <a:prstClr val="black"/>
                </a:solidFill>
              </a:rPr>
              <a:t>Students queries are addressed  -  Q and As</a:t>
            </a:r>
          </a:p>
          <a:p>
            <a:pPr marL="0" lvl="0" indent="0">
              <a:spcBef>
                <a:spcPts val="0"/>
              </a:spcBef>
              <a:buNone/>
            </a:pPr>
            <a:endParaRPr lang="en-GB" sz="1800" dirty="0">
              <a:solidFill>
                <a:prstClr val="black"/>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12360" y="1700808"/>
            <a:ext cx="75381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36297" y="6126163"/>
            <a:ext cx="172819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Kim Young</a:t>
            </a:r>
          </a:p>
        </p:txBody>
      </p:sp>
    </p:spTree>
    <p:extLst>
      <p:ext uri="{BB962C8B-B14F-4D97-AF65-F5344CB8AC3E}">
        <p14:creationId xmlns:p14="http://schemas.microsoft.com/office/powerpoint/2010/main" val="385978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41168"/>
          </a:xfrm>
        </p:spPr>
        <p:txBody>
          <a:bodyPr/>
          <a:lstStyle/>
          <a:p>
            <a:r>
              <a:rPr lang="en-GB" dirty="0"/>
              <a:t>Care Opinion activity is linked to our WPE innovation across the 3 years’ of the Programme </a:t>
            </a:r>
          </a:p>
          <a:p>
            <a:r>
              <a:rPr lang="en-GB" dirty="0"/>
              <a:t>Students’ WPE work incorporates  learning  and ‘listening’ to the patient voice</a:t>
            </a:r>
          </a:p>
        </p:txBody>
      </p:sp>
      <p:pic>
        <p:nvPicPr>
          <p:cNvPr id="1026" name="Picture 2" descr="C:\Users\kmyoung\Pictures\HEE Award 2017\171511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676456" y="8109520"/>
            <a:ext cx="3122117" cy="23249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myoung\Pictures\HEE Award 2017\171511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4088" y="5049180"/>
            <a:ext cx="1584176"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myoung\Pictures\HEE Award 2017\171510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99792" y="4359815"/>
            <a:ext cx="223224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7308489" y="6061433"/>
            <a:ext cx="1792379" cy="499915"/>
          </a:xfrm>
          <a:prstGeom prst="rect">
            <a:avLst/>
          </a:prstGeom>
        </p:spPr>
      </p:pic>
      <p:sp>
        <p:nvSpPr>
          <p:cNvPr id="10"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sz="3200" dirty="0"/>
              <a:t>Plymouth University Undergraduate  </a:t>
            </a:r>
            <a:br>
              <a:rPr lang="en-GB" sz="3200" dirty="0"/>
            </a:br>
            <a:r>
              <a:rPr lang="en-GB" sz="3200" dirty="0"/>
              <a:t>Pre-Registration Nursing Programme</a:t>
            </a:r>
          </a:p>
        </p:txBody>
      </p:sp>
    </p:spTree>
    <p:extLst>
      <p:ext uri="{BB962C8B-B14F-4D97-AF65-F5344CB8AC3E}">
        <p14:creationId xmlns:p14="http://schemas.microsoft.com/office/powerpoint/2010/main" val="175015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87628"/>
          </a:xfrm>
        </p:spPr>
        <p:txBody>
          <a:bodyPr>
            <a:normAutofit fontScale="92500" lnSpcReduction="10000"/>
          </a:bodyPr>
          <a:lstStyle/>
          <a:p>
            <a:r>
              <a:rPr lang="en-GB" dirty="0"/>
              <a:t>Optional exercise 2</a:t>
            </a:r>
            <a:r>
              <a:rPr lang="en-GB" baseline="30000" dirty="0"/>
              <a:t>nd</a:t>
            </a:r>
            <a:r>
              <a:rPr lang="en-GB" dirty="0"/>
              <a:t> years</a:t>
            </a:r>
          </a:p>
          <a:p>
            <a:endParaRPr lang="en-GB" dirty="0"/>
          </a:p>
          <a:p>
            <a:r>
              <a:rPr lang="en-GB" dirty="0"/>
              <a:t>Tried getting students to review entries on Patient Opinion for local hospitals</a:t>
            </a:r>
          </a:p>
          <a:p>
            <a:endParaRPr lang="en-GB" dirty="0"/>
          </a:p>
          <a:p>
            <a:r>
              <a:rPr lang="en-GB" dirty="0"/>
              <a:t>This engaged them – </a:t>
            </a:r>
            <a:r>
              <a:rPr lang="en-GB" dirty="0" err="1"/>
              <a:t>eg</a:t>
            </a:r>
            <a:r>
              <a:rPr lang="en-GB" dirty="0"/>
              <a:t> one Trust was more likely to respond to patient stories than other</a:t>
            </a:r>
          </a:p>
          <a:p>
            <a:endParaRPr lang="en-GB" dirty="0"/>
          </a:p>
          <a:p>
            <a:r>
              <a:rPr lang="en-GB" dirty="0"/>
              <a:t>But we could not see how to embed this as a ‘repeat’ in the curriculum</a:t>
            </a:r>
          </a:p>
        </p:txBody>
      </p:sp>
      <p:sp>
        <p:nvSpPr>
          <p:cNvPr id="5"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sz="3200" dirty="0"/>
              <a:t>Plymouth University Undergraduate  </a:t>
            </a:r>
            <a:br>
              <a:rPr lang="en-GB" sz="3200" dirty="0"/>
            </a:br>
            <a:r>
              <a:rPr lang="en-GB" sz="3200" dirty="0"/>
              <a:t>Pre-Registration Nursing Programme</a:t>
            </a:r>
          </a:p>
        </p:txBody>
      </p:sp>
      <p:sp>
        <p:nvSpPr>
          <p:cNvPr id="6" name="TextBox 5"/>
          <p:cNvSpPr txBox="1"/>
          <p:nvPr/>
        </p:nvSpPr>
        <p:spPr>
          <a:xfrm>
            <a:off x="6372200" y="6126163"/>
            <a:ext cx="23146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400" dirty="0"/>
              <a:t>Ray Jones</a:t>
            </a:r>
          </a:p>
        </p:txBody>
      </p:sp>
    </p:spTree>
    <p:extLst>
      <p:ext uri="{BB962C8B-B14F-4D97-AF65-F5344CB8AC3E}">
        <p14:creationId xmlns:p14="http://schemas.microsoft.com/office/powerpoint/2010/main" val="411720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Probably more hopeful way of getting students to be ‘agents of change’ is to get them to show family members, Care Opinion as one of a number of ‘</a:t>
            </a:r>
            <a:r>
              <a:rPr lang="en-GB" dirty="0" err="1"/>
              <a:t>ehealth</a:t>
            </a:r>
            <a:r>
              <a:rPr lang="en-GB" dirty="0"/>
              <a:t>’ websites. </a:t>
            </a:r>
          </a:p>
          <a:p>
            <a:endParaRPr lang="en-GB" dirty="0"/>
          </a:p>
          <a:p>
            <a:r>
              <a:rPr lang="en-GB" dirty="0"/>
              <a:t>This was offered as an option in October 2016 and </a:t>
            </a:r>
          </a:p>
        </p:txBody>
      </p:sp>
      <p:sp>
        <p:nvSpPr>
          <p:cNvPr id="5"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sz="3200" dirty="0"/>
              <a:t>Plymouth University Undergraduate  </a:t>
            </a:r>
            <a:br>
              <a:rPr lang="en-GB" sz="3200" dirty="0"/>
            </a:br>
            <a:r>
              <a:rPr lang="en-GB" sz="3200" dirty="0"/>
              <a:t>Pre-Registration Nursing Programme</a:t>
            </a:r>
          </a:p>
        </p:txBody>
      </p:sp>
      <p:sp>
        <p:nvSpPr>
          <p:cNvPr id="6" name="TextBox 5"/>
          <p:cNvSpPr txBox="1"/>
          <p:nvPr/>
        </p:nvSpPr>
        <p:spPr>
          <a:xfrm>
            <a:off x="6372200" y="5665906"/>
            <a:ext cx="23146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400" dirty="0"/>
              <a:t>Ray Jones</a:t>
            </a:r>
          </a:p>
        </p:txBody>
      </p:sp>
      <p:sp>
        <p:nvSpPr>
          <p:cNvPr id="7" name="TextBox 6"/>
          <p:cNvSpPr txBox="1"/>
          <p:nvPr/>
        </p:nvSpPr>
        <p:spPr>
          <a:xfrm>
            <a:off x="6372200" y="6309320"/>
            <a:ext cx="23146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400" dirty="0"/>
              <a:t>Toni Page</a:t>
            </a:r>
          </a:p>
        </p:txBody>
      </p:sp>
    </p:spTree>
    <p:extLst>
      <p:ext uri="{BB962C8B-B14F-4D97-AF65-F5344CB8AC3E}">
        <p14:creationId xmlns:p14="http://schemas.microsoft.com/office/powerpoint/2010/main" val="1433549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1b444cc3-3d70-4262-a712-4dcaf4892133"/>
  <p:tag name="WASPOLLED" val="8D548CD4DA2F4E2A99D290C3B90AE5C1"/>
  <p:tag name="TPVERSION" val="8"/>
  <p:tag name="TPFULLVERSION" val="8.0.0.92"/>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TotalTime>
  <Words>2320</Words>
  <Application>Microsoft Office PowerPoint</Application>
  <PresentationFormat>On-screen Show (4:3)</PresentationFormat>
  <Paragraphs>348</Paragraphs>
  <Slides>21</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SimSun</vt:lpstr>
      <vt:lpstr>Arial</vt:lpstr>
      <vt:lpstr>Calibri</vt:lpstr>
      <vt:lpstr>Calibri Light</vt:lpstr>
      <vt:lpstr>Symbol</vt:lpstr>
      <vt:lpstr>Office Theme</vt:lpstr>
      <vt:lpstr>1_Office Theme</vt:lpstr>
      <vt:lpstr>Students, using Care Opinion,  as ‘agents of change’</vt:lpstr>
      <vt:lpstr>Synopsis</vt:lpstr>
      <vt:lpstr>Urgent and Emergency Care</vt:lpstr>
      <vt:lpstr>Urgent and Emergency Care</vt:lpstr>
      <vt:lpstr>Urgent and Emergency Care</vt:lpstr>
      <vt:lpstr>Plymouth University Undergraduate   Pre-Registration Nursing Programme</vt:lpstr>
      <vt:lpstr>Plymouth University Undergraduate   Pre-Registration Nursing Programme</vt:lpstr>
      <vt:lpstr>Plymouth University Undergraduate   Pre-Registration Nursing Programme</vt:lpstr>
      <vt:lpstr>Plymouth University Undergraduate   Pre-Registration Nursing Programme</vt:lpstr>
      <vt:lpstr>Discussion and demonstration of digital health</vt:lpstr>
      <vt:lpstr>Citizen Contacts as part of Wider Patient Engagement in the Nursing Curriculum (Toni Page PhD Project)</vt:lpstr>
      <vt:lpstr>PowerPoint Presentation</vt:lpstr>
      <vt:lpstr>Plymouth University Undergraduate   Pre-Registration Nursing Programme</vt:lpstr>
      <vt:lpstr>PhD Mental Health – </vt:lpstr>
      <vt:lpstr>PhD Mental Health – Here’s how we did it</vt:lpstr>
      <vt:lpstr>PhD Mental Health – This is what it looks like</vt:lpstr>
      <vt:lpstr>PowerPoint Presentation</vt:lpstr>
      <vt:lpstr>PowerPoint Presentation</vt:lpstr>
      <vt:lpstr>PowerPoint Presentation</vt:lpstr>
      <vt:lpstr>PhD Mental Health – So what</vt:lpstr>
      <vt:lpstr>Conclusion</vt:lpstr>
    </vt:vector>
  </TitlesOfParts>
  <Company>University of Plymouth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and Dementia</dc:title>
  <dc:creator>Ray Jones</dc:creator>
  <cp:lastModifiedBy>James Munro</cp:lastModifiedBy>
  <cp:revision>96</cp:revision>
  <cp:lastPrinted>2017-07-04T15:57:00Z</cp:lastPrinted>
  <dcterms:created xsi:type="dcterms:W3CDTF">2015-02-18T09:26:50Z</dcterms:created>
  <dcterms:modified xsi:type="dcterms:W3CDTF">2017-07-25T08:50:32Z</dcterms:modified>
</cp:coreProperties>
</file>