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1" r:id="rId3"/>
    <p:sldId id="262" r:id="rId4"/>
    <p:sldId id="271" r:id="rId5"/>
    <p:sldId id="267" r:id="rId6"/>
    <p:sldId id="258" r:id="rId7"/>
    <p:sldId id="264" r:id="rId8"/>
    <p:sldId id="265" r:id="rId9"/>
    <p:sldId id="266" r:id="rId10"/>
    <p:sldId id="268" r:id="rId11"/>
    <p:sldId id="270" r:id="rId12"/>
    <p:sldId id="269" r:id="rId13"/>
    <p:sldId id="273" r:id="rId14"/>
    <p:sldId id="260" r:id="rId15"/>
    <p:sldId id="263" r:id="rId16"/>
    <p:sldId id="272" r:id="rId17"/>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628" autoAdjust="0"/>
  </p:normalViewPr>
  <p:slideViewPr>
    <p:cSldViewPr snapToGrid="0">
      <p:cViewPr varScale="1">
        <p:scale>
          <a:sx n="105" d="100"/>
          <a:sy n="105" d="100"/>
        </p:scale>
        <p:origin x="810"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78F569-CC2D-4B4B-A653-9B9C339C4DE3}" type="datetimeFigureOut">
              <a:rPr lang="en-GB" smtClean="0"/>
              <a:t>18/05/2023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D2F7F89-B7EA-4595-A182-FA71053DC298}" type="slidenum">
              <a:rPr lang="en-GB" smtClean="0"/>
              <a:t>‹#›</a:t>
            </a:fld>
            <a:endParaRPr lang="en-GB" dirty="0"/>
          </a:p>
        </p:txBody>
      </p:sp>
    </p:spTree>
    <p:extLst>
      <p:ext uri="{BB962C8B-B14F-4D97-AF65-F5344CB8AC3E}">
        <p14:creationId xmlns:p14="http://schemas.microsoft.com/office/powerpoint/2010/main" val="221287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78F569-CC2D-4B4B-A653-9B9C339C4DE3}" type="datetimeFigureOut">
              <a:rPr lang="en-GB" smtClean="0"/>
              <a:t>18/05/2023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D2F7F89-B7EA-4595-A182-FA71053DC298}" type="slidenum">
              <a:rPr lang="en-GB" smtClean="0"/>
              <a:t>‹#›</a:t>
            </a:fld>
            <a:endParaRPr lang="en-GB" dirty="0"/>
          </a:p>
        </p:txBody>
      </p:sp>
    </p:spTree>
    <p:extLst>
      <p:ext uri="{BB962C8B-B14F-4D97-AF65-F5344CB8AC3E}">
        <p14:creationId xmlns:p14="http://schemas.microsoft.com/office/powerpoint/2010/main" val="3505507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78F569-CC2D-4B4B-A653-9B9C339C4DE3}" type="datetimeFigureOut">
              <a:rPr lang="en-GB" smtClean="0"/>
              <a:t>18/05/2023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D2F7F89-B7EA-4595-A182-FA71053DC298}" type="slidenum">
              <a:rPr lang="en-GB" smtClean="0"/>
              <a:t>‹#›</a:t>
            </a:fld>
            <a:endParaRPr lang="en-GB" dirty="0"/>
          </a:p>
        </p:txBody>
      </p:sp>
    </p:spTree>
    <p:extLst>
      <p:ext uri="{BB962C8B-B14F-4D97-AF65-F5344CB8AC3E}">
        <p14:creationId xmlns:p14="http://schemas.microsoft.com/office/powerpoint/2010/main" val="54798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78F569-CC2D-4B4B-A653-9B9C339C4DE3}" type="datetimeFigureOut">
              <a:rPr lang="en-GB" smtClean="0"/>
              <a:t>18/05/2023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D2F7F89-B7EA-4595-A182-FA71053DC298}" type="slidenum">
              <a:rPr lang="en-GB" smtClean="0"/>
              <a:t>‹#›</a:t>
            </a:fld>
            <a:endParaRPr lang="en-GB" dirty="0"/>
          </a:p>
        </p:txBody>
      </p:sp>
    </p:spTree>
    <p:extLst>
      <p:ext uri="{BB962C8B-B14F-4D97-AF65-F5344CB8AC3E}">
        <p14:creationId xmlns:p14="http://schemas.microsoft.com/office/powerpoint/2010/main" val="87763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78F569-CC2D-4B4B-A653-9B9C339C4DE3}" type="datetimeFigureOut">
              <a:rPr lang="en-GB" smtClean="0"/>
              <a:t>18/05/2023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D2F7F89-B7EA-4595-A182-FA71053DC298}" type="slidenum">
              <a:rPr lang="en-GB" smtClean="0"/>
              <a:t>‹#›</a:t>
            </a:fld>
            <a:endParaRPr lang="en-GB" dirty="0"/>
          </a:p>
        </p:txBody>
      </p:sp>
    </p:spTree>
    <p:extLst>
      <p:ext uri="{BB962C8B-B14F-4D97-AF65-F5344CB8AC3E}">
        <p14:creationId xmlns:p14="http://schemas.microsoft.com/office/powerpoint/2010/main" val="293573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78F569-CC2D-4B4B-A653-9B9C339C4DE3}" type="datetimeFigureOut">
              <a:rPr lang="en-GB" smtClean="0"/>
              <a:t>18/05/2023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D2F7F89-B7EA-4595-A182-FA71053DC298}" type="slidenum">
              <a:rPr lang="en-GB" smtClean="0"/>
              <a:t>‹#›</a:t>
            </a:fld>
            <a:endParaRPr lang="en-GB" dirty="0"/>
          </a:p>
        </p:txBody>
      </p:sp>
    </p:spTree>
    <p:extLst>
      <p:ext uri="{BB962C8B-B14F-4D97-AF65-F5344CB8AC3E}">
        <p14:creationId xmlns:p14="http://schemas.microsoft.com/office/powerpoint/2010/main" val="3148968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78F569-CC2D-4B4B-A653-9B9C339C4DE3}" type="datetimeFigureOut">
              <a:rPr lang="en-GB" smtClean="0"/>
              <a:t>18/05/2023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D2F7F89-B7EA-4595-A182-FA71053DC298}" type="slidenum">
              <a:rPr lang="en-GB" smtClean="0"/>
              <a:t>‹#›</a:t>
            </a:fld>
            <a:endParaRPr lang="en-GB" dirty="0"/>
          </a:p>
        </p:txBody>
      </p:sp>
    </p:spTree>
    <p:extLst>
      <p:ext uri="{BB962C8B-B14F-4D97-AF65-F5344CB8AC3E}">
        <p14:creationId xmlns:p14="http://schemas.microsoft.com/office/powerpoint/2010/main" val="195963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78F569-CC2D-4B4B-A653-9B9C339C4DE3}" type="datetimeFigureOut">
              <a:rPr lang="en-GB" smtClean="0"/>
              <a:t>18/05/2023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D2F7F89-B7EA-4595-A182-FA71053DC298}" type="slidenum">
              <a:rPr lang="en-GB" smtClean="0"/>
              <a:t>‹#›</a:t>
            </a:fld>
            <a:endParaRPr lang="en-GB" dirty="0"/>
          </a:p>
        </p:txBody>
      </p:sp>
    </p:spTree>
    <p:extLst>
      <p:ext uri="{BB962C8B-B14F-4D97-AF65-F5344CB8AC3E}">
        <p14:creationId xmlns:p14="http://schemas.microsoft.com/office/powerpoint/2010/main" val="4164208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78F569-CC2D-4B4B-A653-9B9C339C4DE3}" type="datetimeFigureOut">
              <a:rPr lang="en-GB" smtClean="0"/>
              <a:t>18/05/2023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D2F7F89-B7EA-4595-A182-FA71053DC298}" type="slidenum">
              <a:rPr lang="en-GB" smtClean="0"/>
              <a:t>‹#›</a:t>
            </a:fld>
            <a:endParaRPr lang="en-GB" dirty="0"/>
          </a:p>
        </p:txBody>
      </p:sp>
    </p:spTree>
    <p:extLst>
      <p:ext uri="{BB962C8B-B14F-4D97-AF65-F5344CB8AC3E}">
        <p14:creationId xmlns:p14="http://schemas.microsoft.com/office/powerpoint/2010/main" val="134924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78F569-CC2D-4B4B-A653-9B9C339C4DE3}" type="datetimeFigureOut">
              <a:rPr lang="en-GB" smtClean="0"/>
              <a:t>18/05/2023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D2F7F89-B7EA-4595-A182-FA71053DC298}" type="slidenum">
              <a:rPr lang="en-GB" smtClean="0"/>
              <a:t>‹#›</a:t>
            </a:fld>
            <a:endParaRPr lang="en-GB" dirty="0"/>
          </a:p>
        </p:txBody>
      </p:sp>
    </p:spTree>
    <p:extLst>
      <p:ext uri="{BB962C8B-B14F-4D97-AF65-F5344CB8AC3E}">
        <p14:creationId xmlns:p14="http://schemas.microsoft.com/office/powerpoint/2010/main" val="2884771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78F569-CC2D-4B4B-A653-9B9C339C4DE3}" type="datetimeFigureOut">
              <a:rPr lang="en-GB" smtClean="0"/>
              <a:t>18/05/2023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D2F7F89-B7EA-4595-A182-FA71053DC298}" type="slidenum">
              <a:rPr lang="en-GB" smtClean="0"/>
              <a:t>‹#›</a:t>
            </a:fld>
            <a:endParaRPr lang="en-GB" dirty="0"/>
          </a:p>
        </p:txBody>
      </p:sp>
    </p:spTree>
    <p:extLst>
      <p:ext uri="{BB962C8B-B14F-4D97-AF65-F5344CB8AC3E}">
        <p14:creationId xmlns:p14="http://schemas.microsoft.com/office/powerpoint/2010/main" val="905062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8F569-CC2D-4B4B-A653-9B9C339C4DE3}" type="datetimeFigureOut">
              <a:rPr lang="en-GB" smtClean="0"/>
              <a:t>18/05/2023</a:t>
            </a:fld>
            <a:endParaRPr lang="en-GB"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F7F89-B7EA-4595-A182-FA71053DC298}" type="slidenum">
              <a:rPr lang="en-GB" smtClean="0"/>
              <a:t>‹#›</a:t>
            </a:fld>
            <a:endParaRPr lang="en-GB" dirty="0"/>
          </a:p>
        </p:txBody>
      </p:sp>
    </p:spTree>
    <p:extLst>
      <p:ext uri="{BB962C8B-B14F-4D97-AF65-F5344CB8AC3E}">
        <p14:creationId xmlns:p14="http://schemas.microsoft.com/office/powerpoint/2010/main" val="2971452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2.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5368" y="492765"/>
            <a:ext cx="4595262" cy="1823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05396" y="2880667"/>
            <a:ext cx="5295208" cy="1292662"/>
          </a:xfrm>
          <a:prstGeom prst="rect">
            <a:avLst/>
          </a:prstGeom>
          <a:noFill/>
        </p:spPr>
        <p:txBody>
          <a:bodyPr wrap="square" rtlCol="0">
            <a:spAutoFit/>
          </a:bodyPr>
          <a:lstStyle/>
          <a:p>
            <a:pPr algn="ctr"/>
            <a:r>
              <a:rPr lang="en-GB" sz="2600" b="1" dirty="0" smtClean="0">
                <a:solidFill>
                  <a:srgbClr val="CC0066"/>
                </a:solidFill>
              </a:rPr>
              <a:t>Spring Online Conference 2023</a:t>
            </a:r>
          </a:p>
          <a:p>
            <a:pPr algn="ctr"/>
            <a:endParaRPr lang="en-GB" sz="2600" b="1" dirty="0">
              <a:solidFill>
                <a:srgbClr val="CC0066"/>
              </a:solidFill>
            </a:endParaRPr>
          </a:p>
          <a:p>
            <a:pPr algn="ctr"/>
            <a:r>
              <a:rPr lang="en-GB" sz="2600" b="1" dirty="0" smtClean="0">
                <a:solidFill>
                  <a:srgbClr val="CC0066"/>
                </a:solidFill>
              </a:rPr>
              <a:t>The Ripple Effect</a:t>
            </a:r>
            <a:endParaRPr lang="en-GB" sz="2600" b="1" dirty="0">
              <a:solidFill>
                <a:srgbClr val="CC0066"/>
              </a:solidFill>
            </a:endParaRPr>
          </a:p>
        </p:txBody>
      </p:sp>
      <p:sp>
        <p:nvSpPr>
          <p:cNvPr id="6" name="TextBox 5"/>
          <p:cNvSpPr txBox="1"/>
          <p:nvPr/>
        </p:nvSpPr>
        <p:spPr>
          <a:xfrm>
            <a:off x="0" y="4394603"/>
            <a:ext cx="9906000" cy="625684"/>
          </a:xfrm>
          <a:prstGeom prst="rect">
            <a:avLst/>
          </a:prstGeom>
          <a:noFill/>
        </p:spPr>
        <p:txBody>
          <a:bodyPr wrap="square" rtlCol="0">
            <a:spAutoFit/>
          </a:bodyPr>
          <a:lstStyle/>
          <a:p>
            <a:pPr algn="ctr"/>
            <a:r>
              <a:rPr lang="en-GB" sz="1733" b="1" dirty="0" smtClean="0">
                <a:solidFill>
                  <a:srgbClr val="462237"/>
                </a:solidFill>
              </a:rPr>
              <a:t>Conor Campbell</a:t>
            </a:r>
          </a:p>
          <a:p>
            <a:pPr algn="ctr"/>
            <a:r>
              <a:rPr lang="en-GB" sz="1733" b="1" dirty="0" smtClean="0">
                <a:solidFill>
                  <a:srgbClr val="462237"/>
                </a:solidFill>
              </a:rPr>
              <a:t>Senior Manager, Safe and Effective Care</a:t>
            </a:r>
            <a:endParaRPr lang="en-GB" sz="1733" b="1" dirty="0">
              <a:solidFill>
                <a:srgbClr val="462237"/>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2857" y="5127380"/>
            <a:ext cx="2440284" cy="878502"/>
          </a:xfrm>
          <a:prstGeom prst="rect">
            <a:avLst/>
          </a:prstGeom>
        </p:spPr>
      </p:pic>
    </p:spTree>
    <p:extLst>
      <p:ext uri="{BB962C8B-B14F-4D97-AF65-F5344CB8AC3E}">
        <p14:creationId xmlns:p14="http://schemas.microsoft.com/office/powerpoint/2010/main" val="1865413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573933"/>
            <a:ext cx="3574215" cy="576064"/>
          </a:xfrm>
          <a:noFill/>
        </p:spPr>
        <p:txBody>
          <a:bodyPr anchor="ctr">
            <a:noAutofit/>
          </a:bodyPr>
          <a:lstStyle/>
          <a:p>
            <a:r>
              <a:rPr lang="en-GB" sz="3600" b="1" dirty="0">
                <a:solidFill>
                  <a:srgbClr val="BD355F"/>
                </a:solidFill>
              </a:rPr>
              <a:t>Snapshot Impacts</a:t>
            </a:r>
          </a:p>
        </p:txBody>
      </p:sp>
      <p:pic>
        <p:nvPicPr>
          <p:cNvPr id="4" name="Picture 3">
            <a:extLst>
              <a:ext uri="{FF2B5EF4-FFF2-40B4-BE49-F238E27FC236}">
                <a16:creationId xmlns:a16="http://schemas.microsoft.com/office/drawing/2014/main" id="{9FF93B66-D60D-4F16-BFA4-F88F815161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37974" y="138568"/>
            <a:ext cx="1364733" cy="432048"/>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 y="6287746"/>
            <a:ext cx="1947101" cy="57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860635" y="3244335"/>
            <a:ext cx="184731" cy="646331"/>
          </a:xfrm>
          <a:prstGeom prst="rect">
            <a:avLst/>
          </a:prstGeom>
        </p:spPr>
        <p:txBody>
          <a:bodyPr wrap="none">
            <a:spAutoFit/>
          </a:bodyPr>
          <a:lstStyle/>
          <a:p>
            <a:pPr algn="ctr"/>
            <a:endParaRPr lang="en-GB" dirty="0">
              <a:solidFill>
                <a:srgbClr val="BD355F"/>
              </a:solidFill>
            </a:endParaRPr>
          </a:p>
          <a:p>
            <a:pPr algn="ctr"/>
            <a:endParaRPr lang="en-GB" dirty="0">
              <a:solidFill>
                <a:srgbClr val="BD355F"/>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3277" y="2673108"/>
            <a:ext cx="2368904" cy="1043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6688282" y="92882"/>
            <a:ext cx="2736304" cy="1152128"/>
          </a:xfrm>
          <a:prstGeom prst="roundRect">
            <a:avLst/>
          </a:prstGeom>
          <a:solidFill>
            <a:schemeClr val="bg1"/>
          </a:solidFill>
          <a:ln w="38100">
            <a:solidFill>
              <a:srgbClr val="AD1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BD355F"/>
                </a:solidFill>
              </a:rPr>
              <a:t>Inpatients, Medicine</a:t>
            </a:r>
          </a:p>
          <a:p>
            <a:pPr algn="ctr"/>
            <a:r>
              <a:rPr lang="en-GB" sz="1600" b="1" dirty="0">
                <a:solidFill>
                  <a:srgbClr val="752B29"/>
                </a:solidFill>
              </a:rPr>
              <a:t>Inpatient pillows / linen additional provision to ensure always ample access </a:t>
            </a:r>
          </a:p>
        </p:txBody>
      </p:sp>
      <p:sp>
        <p:nvSpPr>
          <p:cNvPr id="9" name="Rounded Rectangle 8"/>
          <p:cNvSpPr/>
          <p:nvPr/>
        </p:nvSpPr>
        <p:spPr>
          <a:xfrm>
            <a:off x="6689143" y="1351401"/>
            <a:ext cx="2736304" cy="1152128"/>
          </a:xfrm>
          <a:prstGeom prst="roundRect">
            <a:avLst/>
          </a:prstGeom>
          <a:solidFill>
            <a:schemeClr val="bg1"/>
          </a:solidFill>
          <a:ln w="38100">
            <a:solidFill>
              <a:srgbClr val="AD1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BD355F"/>
                </a:solidFill>
              </a:rPr>
              <a:t>Inpatients, Medicine</a:t>
            </a:r>
          </a:p>
          <a:p>
            <a:pPr algn="ctr"/>
            <a:r>
              <a:rPr lang="en-GB" sz="1600" b="1" dirty="0">
                <a:solidFill>
                  <a:srgbClr val="752B29"/>
                </a:solidFill>
              </a:rPr>
              <a:t>Change in analgesia administration to support pain management timeliness</a:t>
            </a:r>
          </a:p>
        </p:txBody>
      </p:sp>
      <p:sp>
        <p:nvSpPr>
          <p:cNvPr id="10" name="Rounded Rectangle 9"/>
          <p:cNvSpPr/>
          <p:nvPr/>
        </p:nvSpPr>
        <p:spPr>
          <a:xfrm>
            <a:off x="6690004" y="2609920"/>
            <a:ext cx="2736304" cy="1152128"/>
          </a:xfrm>
          <a:prstGeom prst="roundRect">
            <a:avLst/>
          </a:prstGeom>
          <a:solidFill>
            <a:schemeClr val="bg1"/>
          </a:solidFill>
          <a:ln w="38100">
            <a:solidFill>
              <a:srgbClr val="AD1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BD355F"/>
                </a:solidFill>
              </a:rPr>
              <a:t>Hospital Services, Children</a:t>
            </a:r>
          </a:p>
          <a:p>
            <a:pPr algn="ctr"/>
            <a:r>
              <a:rPr lang="en-GB" sz="1600" b="1" dirty="0">
                <a:solidFill>
                  <a:srgbClr val="752B29"/>
                </a:solidFill>
              </a:rPr>
              <a:t>Rapid access to consultant review appointment for complex needs child</a:t>
            </a:r>
          </a:p>
        </p:txBody>
      </p:sp>
      <p:sp>
        <p:nvSpPr>
          <p:cNvPr id="11" name="Rounded Rectangle 10"/>
          <p:cNvSpPr/>
          <p:nvPr/>
        </p:nvSpPr>
        <p:spPr>
          <a:xfrm>
            <a:off x="6689143" y="3871681"/>
            <a:ext cx="2736304" cy="1152128"/>
          </a:xfrm>
          <a:prstGeom prst="roundRect">
            <a:avLst/>
          </a:prstGeom>
          <a:solidFill>
            <a:schemeClr val="bg1"/>
          </a:solidFill>
          <a:ln w="38100">
            <a:solidFill>
              <a:srgbClr val="AD1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BD355F"/>
                </a:solidFill>
              </a:rPr>
              <a:t>Vaccination Centre</a:t>
            </a:r>
          </a:p>
          <a:p>
            <a:pPr algn="ctr"/>
            <a:r>
              <a:rPr lang="en-GB" sz="1600" b="1" dirty="0">
                <a:solidFill>
                  <a:srgbClr val="752B29"/>
                </a:solidFill>
              </a:rPr>
              <a:t>Improved</a:t>
            </a:r>
          </a:p>
          <a:p>
            <a:pPr algn="ctr"/>
            <a:r>
              <a:rPr lang="en-GB" sz="1600" b="1" dirty="0">
                <a:solidFill>
                  <a:srgbClr val="752B29"/>
                </a:solidFill>
              </a:rPr>
              <a:t>hospital site signage</a:t>
            </a:r>
          </a:p>
          <a:p>
            <a:pPr algn="ctr"/>
            <a:r>
              <a:rPr lang="en-GB" sz="1600" b="1" dirty="0">
                <a:solidFill>
                  <a:srgbClr val="752B29"/>
                </a:solidFill>
              </a:rPr>
              <a:t>put in place</a:t>
            </a:r>
          </a:p>
        </p:txBody>
      </p:sp>
      <p:sp>
        <p:nvSpPr>
          <p:cNvPr id="12" name="Rounded Rectangle 11"/>
          <p:cNvSpPr/>
          <p:nvPr/>
        </p:nvSpPr>
        <p:spPr>
          <a:xfrm>
            <a:off x="3578907" y="1351282"/>
            <a:ext cx="2736304" cy="1152128"/>
          </a:xfrm>
          <a:prstGeom prst="roundRect">
            <a:avLst/>
          </a:prstGeom>
          <a:solidFill>
            <a:schemeClr val="bg1"/>
          </a:solidFill>
          <a:ln w="38100">
            <a:solidFill>
              <a:srgbClr val="AD1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BD355F"/>
                </a:solidFill>
              </a:rPr>
              <a:t>Vaccination Centre</a:t>
            </a:r>
          </a:p>
          <a:p>
            <a:pPr algn="ctr"/>
            <a:r>
              <a:rPr lang="en-GB" sz="1600" b="1" dirty="0">
                <a:solidFill>
                  <a:srgbClr val="752B29"/>
                </a:solidFill>
              </a:rPr>
              <a:t>Review and improvement of flow system actioned at Vaccination Centre</a:t>
            </a:r>
          </a:p>
        </p:txBody>
      </p:sp>
      <p:sp>
        <p:nvSpPr>
          <p:cNvPr id="15" name="Rounded Rectangle 14"/>
          <p:cNvSpPr/>
          <p:nvPr/>
        </p:nvSpPr>
        <p:spPr>
          <a:xfrm>
            <a:off x="452189" y="2601100"/>
            <a:ext cx="2736304" cy="1152128"/>
          </a:xfrm>
          <a:prstGeom prst="roundRect">
            <a:avLst/>
          </a:prstGeom>
          <a:solidFill>
            <a:schemeClr val="bg1"/>
          </a:solidFill>
          <a:ln w="38100">
            <a:solidFill>
              <a:srgbClr val="AD1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BD355F"/>
                </a:solidFill>
              </a:rPr>
              <a:t>Inpatients, Maternity</a:t>
            </a:r>
          </a:p>
          <a:p>
            <a:pPr algn="ctr"/>
            <a:r>
              <a:rPr lang="en-GB" sz="1600" b="1" dirty="0">
                <a:solidFill>
                  <a:srgbClr val="752B29"/>
                </a:solidFill>
              </a:rPr>
              <a:t>Focus on discharge to ensure optimised balance between no undue delay nor rush</a:t>
            </a:r>
          </a:p>
        </p:txBody>
      </p:sp>
      <p:sp>
        <p:nvSpPr>
          <p:cNvPr id="16" name="Rounded Rectangle 15"/>
          <p:cNvSpPr/>
          <p:nvPr/>
        </p:nvSpPr>
        <p:spPr>
          <a:xfrm>
            <a:off x="459831" y="3869258"/>
            <a:ext cx="2736304" cy="1152128"/>
          </a:xfrm>
          <a:prstGeom prst="roundRect">
            <a:avLst/>
          </a:prstGeom>
          <a:solidFill>
            <a:schemeClr val="bg1"/>
          </a:solidFill>
          <a:ln w="38100">
            <a:solidFill>
              <a:srgbClr val="AD1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BD355F"/>
                </a:solidFill>
              </a:rPr>
              <a:t>Inpatients, Medicine</a:t>
            </a:r>
          </a:p>
          <a:p>
            <a:pPr algn="ctr"/>
            <a:r>
              <a:rPr lang="en-GB" sz="1600" b="1" dirty="0">
                <a:solidFill>
                  <a:srgbClr val="752B29"/>
                </a:solidFill>
              </a:rPr>
              <a:t>User feedback reviewed and learning opportunities utilised – staff enjoy hearing feedback</a:t>
            </a:r>
          </a:p>
        </p:txBody>
      </p:sp>
      <p:sp>
        <p:nvSpPr>
          <p:cNvPr id="17" name="Rounded Rectangle 16"/>
          <p:cNvSpPr/>
          <p:nvPr/>
        </p:nvSpPr>
        <p:spPr>
          <a:xfrm>
            <a:off x="454158" y="5127716"/>
            <a:ext cx="2736304" cy="1152128"/>
          </a:xfrm>
          <a:prstGeom prst="roundRect">
            <a:avLst/>
          </a:prstGeom>
          <a:solidFill>
            <a:schemeClr val="bg1"/>
          </a:solidFill>
          <a:ln w="38100">
            <a:solidFill>
              <a:srgbClr val="AD1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BD355F"/>
                </a:solidFill>
              </a:rPr>
              <a:t>Inpatients, Children</a:t>
            </a:r>
          </a:p>
          <a:p>
            <a:pPr algn="ctr"/>
            <a:r>
              <a:rPr lang="en-GB" sz="1600" b="1" dirty="0">
                <a:solidFill>
                  <a:srgbClr val="752B29"/>
                </a:solidFill>
              </a:rPr>
              <a:t>Focus on information provision to parents</a:t>
            </a:r>
          </a:p>
        </p:txBody>
      </p:sp>
      <p:sp>
        <p:nvSpPr>
          <p:cNvPr id="18" name="Rounded Rectangle 17"/>
          <p:cNvSpPr/>
          <p:nvPr/>
        </p:nvSpPr>
        <p:spPr>
          <a:xfrm>
            <a:off x="3584848" y="5120447"/>
            <a:ext cx="2736304" cy="1152128"/>
          </a:xfrm>
          <a:prstGeom prst="roundRect">
            <a:avLst/>
          </a:prstGeom>
          <a:solidFill>
            <a:schemeClr val="bg1"/>
          </a:solidFill>
          <a:ln w="38100">
            <a:solidFill>
              <a:srgbClr val="AD1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BD355F"/>
                </a:solidFill>
              </a:rPr>
              <a:t>Emergency Department</a:t>
            </a:r>
          </a:p>
          <a:p>
            <a:pPr algn="ctr"/>
            <a:r>
              <a:rPr lang="en-GB" sz="1600" b="1" dirty="0">
                <a:solidFill>
                  <a:srgbClr val="752B29"/>
                </a:solidFill>
              </a:rPr>
              <a:t>Learning shared through staff closed Facebook group – good for morale</a:t>
            </a:r>
          </a:p>
        </p:txBody>
      </p:sp>
      <p:sp>
        <p:nvSpPr>
          <p:cNvPr id="19" name="Rounded Rectangle 18"/>
          <p:cNvSpPr/>
          <p:nvPr/>
        </p:nvSpPr>
        <p:spPr>
          <a:xfrm>
            <a:off x="456605" y="1351401"/>
            <a:ext cx="2736304" cy="1152128"/>
          </a:xfrm>
          <a:prstGeom prst="roundRect">
            <a:avLst/>
          </a:prstGeom>
          <a:solidFill>
            <a:schemeClr val="bg1"/>
          </a:solidFill>
          <a:ln w="38100">
            <a:solidFill>
              <a:srgbClr val="AD1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BD355F"/>
                </a:solidFill>
              </a:rPr>
              <a:t>Inpatients, Surgical</a:t>
            </a:r>
          </a:p>
          <a:p>
            <a:pPr algn="ctr"/>
            <a:r>
              <a:rPr lang="en-GB" sz="1600" b="1" dirty="0">
                <a:solidFill>
                  <a:srgbClr val="752B29"/>
                </a:solidFill>
              </a:rPr>
              <a:t>Positive feedback always shared to relevant teams.  Reinforces good practice</a:t>
            </a:r>
          </a:p>
        </p:txBody>
      </p:sp>
      <p:sp>
        <p:nvSpPr>
          <p:cNvPr id="20" name="Rounded Rectangle 19"/>
          <p:cNvSpPr/>
          <p:nvPr/>
        </p:nvSpPr>
        <p:spPr>
          <a:xfrm>
            <a:off x="3574215" y="95366"/>
            <a:ext cx="2736304" cy="1152128"/>
          </a:xfrm>
          <a:prstGeom prst="roundRect">
            <a:avLst/>
          </a:prstGeom>
          <a:solidFill>
            <a:schemeClr val="bg1"/>
          </a:solidFill>
          <a:ln w="38100">
            <a:solidFill>
              <a:srgbClr val="AD1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BD355F"/>
                </a:solidFill>
              </a:rPr>
              <a:t>Mental Health</a:t>
            </a:r>
          </a:p>
          <a:p>
            <a:pPr algn="ctr"/>
            <a:r>
              <a:rPr lang="en-GB" sz="1600" b="1" dirty="0">
                <a:solidFill>
                  <a:srgbClr val="752B29"/>
                </a:solidFill>
              </a:rPr>
              <a:t>Internal sharing (AD, Gov Ld) </a:t>
            </a:r>
          </a:p>
          <a:p>
            <a:pPr algn="ctr"/>
            <a:r>
              <a:rPr lang="en-GB" sz="1600" b="1" dirty="0">
                <a:solidFill>
                  <a:srgbClr val="752B29"/>
                </a:solidFill>
              </a:rPr>
              <a:t>External (Govt., Cond. Mgt Funders, F/book, Twitter)</a:t>
            </a:r>
          </a:p>
        </p:txBody>
      </p:sp>
      <p:sp>
        <p:nvSpPr>
          <p:cNvPr id="21" name="Rounded Rectangle 20"/>
          <p:cNvSpPr/>
          <p:nvPr/>
        </p:nvSpPr>
        <p:spPr>
          <a:xfrm>
            <a:off x="6681192" y="5125293"/>
            <a:ext cx="2736304" cy="1152128"/>
          </a:xfrm>
          <a:prstGeom prst="roundRect">
            <a:avLst/>
          </a:prstGeom>
          <a:solidFill>
            <a:schemeClr val="bg1"/>
          </a:solidFill>
          <a:ln w="38100">
            <a:solidFill>
              <a:srgbClr val="AD1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BD355F"/>
                </a:solidFill>
              </a:rPr>
              <a:t>Mental Health</a:t>
            </a:r>
          </a:p>
          <a:p>
            <a:pPr algn="ctr"/>
            <a:r>
              <a:rPr lang="en-GB" sz="1600" b="1" dirty="0">
                <a:solidFill>
                  <a:srgbClr val="752B29"/>
                </a:solidFill>
              </a:rPr>
              <a:t>Effect of feedback has helped embed Condition Mgt Programme and Virtual Workshops</a:t>
            </a:r>
          </a:p>
        </p:txBody>
      </p:sp>
      <p:sp>
        <p:nvSpPr>
          <p:cNvPr id="23" name="Rounded Rectangle 22"/>
          <p:cNvSpPr/>
          <p:nvPr/>
        </p:nvSpPr>
        <p:spPr>
          <a:xfrm>
            <a:off x="3580002" y="3871681"/>
            <a:ext cx="2736304" cy="1152128"/>
          </a:xfrm>
          <a:prstGeom prst="roundRect">
            <a:avLst/>
          </a:prstGeom>
          <a:solidFill>
            <a:schemeClr val="bg1"/>
          </a:solidFill>
          <a:ln w="38100">
            <a:solidFill>
              <a:srgbClr val="AD1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BD355F"/>
                </a:solidFill>
              </a:rPr>
              <a:t>Maternity Services</a:t>
            </a:r>
          </a:p>
          <a:p>
            <a:pPr algn="ctr"/>
            <a:r>
              <a:rPr lang="en-GB" sz="1600" b="1" dirty="0">
                <a:solidFill>
                  <a:srgbClr val="752B29"/>
                </a:solidFill>
              </a:rPr>
              <a:t>Using feedback to promote importance of HSC values and behaviours</a:t>
            </a:r>
          </a:p>
        </p:txBody>
      </p:sp>
      <p:sp>
        <p:nvSpPr>
          <p:cNvPr id="22" name="Subtitle 2"/>
          <p:cNvSpPr>
            <a:spLocks noGrp="1"/>
          </p:cNvSpPr>
          <p:nvPr>
            <p:ph type="subTitle" idx="1"/>
          </p:nvPr>
        </p:nvSpPr>
        <p:spPr>
          <a:xfrm>
            <a:off x="1944438" y="6321499"/>
            <a:ext cx="7961562" cy="536501"/>
          </a:xfrm>
          <a:solidFill>
            <a:schemeClr val="bg1">
              <a:lumMod val="85000"/>
            </a:schemeClr>
          </a:solidFill>
        </p:spPr>
        <p:txBody>
          <a:bodyPr>
            <a:noAutofit/>
          </a:bodyPr>
          <a:lstStyle/>
          <a:p>
            <a:r>
              <a:rPr lang="en-GB" sz="1200" b="1" dirty="0" smtClean="0"/>
              <a:t>Impact at service level: </a:t>
            </a:r>
            <a:r>
              <a:rPr lang="en-GB" sz="1200" b="1" dirty="0"/>
              <a:t>I</a:t>
            </a:r>
            <a:r>
              <a:rPr lang="en-GB" sz="1200" b="1" dirty="0" smtClean="0"/>
              <a:t>mpacts such as these have not only resolved the immediate issues but have also served to support the ripple effect across the organisation – promoting the use and power of Care Opinion and the importance of listening and responding to the service user voice – in partnership with service users and families.</a:t>
            </a:r>
            <a:endParaRPr lang="en-GB" sz="1200" b="1" dirty="0"/>
          </a:p>
        </p:txBody>
      </p:sp>
    </p:spTree>
    <p:extLst>
      <p:ext uri="{BB962C8B-B14F-4D97-AF65-F5344CB8AC3E}">
        <p14:creationId xmlns:p14="http://schemas.microsoft.com/office/powerpoint/2010/main" val="2439199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1784" y="-13736"/>
            <a:ext cx="9144000" cy="6551270"/>
          </a:xfrm>
          <a:noFill/>
        </p:spPr>
        <p:txBody>
          <a:bodyPr anchor="t">
            <a:noAutofit/>
          </a:bodyPr>
          <a:lstStyle/>
          <a:p>
            <a:pPr algn="l"/>
            <a:r>
              <a:rPr lang="en-GB" sz="2400" b="1" dirty="0">
                <a:solidFill>
                  <a:srgbClr val="4F252C"/>
                </a:solidFill>
              </a:rPr>
              <a:t/>
            </a:r>
            <a:br>
              <a:rPr lang="en-GB" sz="2400" b="1" dirty="0">
                <a:solidFill>
                  <a:srgbClr val="4F252C"/>
                </a:solidFill>
              </a:rPr>
            </a:br>
            <a:r>
              <a:rPr lang="en-GB" sz="1000" b="1" dirty="0">
                <a:solidFill>
                  <a:srgbClr val="4F252C"/>
                </a:solidFill>
              </a:rPr>
              <a:t/>
            </a:r>
            <a:br>
              <a:rPr lang="en-GB" sz="1000" b="1" dirty="0">
                <a:solidFill>
                  <a:srgbClr val="4F252C"/>
                </a:solidFill>
              </a:rPr>
            </a:br>
            <a:r>
              <a:rPr lang="en-GB" sz="2000" b="1" dirty="0">
                <a:solidFill>
                  <a:srgbClr val="BD355F"/>
                </a:solidFill>
              </a:rPr>
              <a:t>	</a:t>
            </a:r>
            <a:r>
              <a:rPr lang="en-GB" sz="1200" b="1" dirty="0">
                <a:solidFill>
                  <a:srgbClr val="752B29"/>
                </a:solidFill>
              </a:rPr>
              <a:t>.</a:t>
            </a:r>
            <a:br>
              <a:rPr lang="en-GB" sz="1200" b="1" dirty="0">
                <a:solidFill>
                  <a:srgbClr val="752B29"/>
                </a:solidFill>
              </a:rPr>
            </a:br>
            <a:r>
              <a:rPr lang="en-GB" sz="1000" b="1" dirty="0">
                <a:solidFill>
                  <a:srgbClr val="752B29"/>
                </a:solidFill>
              </a:rPr>
              <a:t/>
            </a:r>
            <a:br>
              <a:rPr lang="en-GB" sz="1000" b="1" dirty="0">
                <a:solidFill>
                  <a:srgbClr val="752B29"/>
                </a:solidFill>
              </a:rPr>
            </a:br>
            <a:r>
              <a:rPr lang="en-GB" sz="1200" b="1" dirty="0">
                <a:solidFill>
                  <a:srgbClr val="752B29"/>
                </a:solidFill>
              </a:rPr>
              <a:t>	</a:t>
            </a:r>
            <a:endParaRPr lang="en-GB" sz="2000" b="1" dirty="0">
              <a:solidFill>
                <a:srgbClr val="BD355F"/>
              </a:solidFill>
            </a:endParaRPr>
          </a:p>
        </p:txBody>
      </p:sp>
      <p:sp>
        <p:nvSpPr>
          <p:cNvPr id="3" name="Subtitle 2"/>
          <p:cNvSpPr>
            <a:spLocks noGrp="1"/>
          </p:cNvSpPr>
          <p:nvPr>
            <p:ph type="subTitle" idx="1"/>
          </p:nvPr>
        </p:nvSpPr>
        <p:spPr>
          <a:xfrm>
            <a:off x="3264408" y="6391622"/>
            <a:ext cx="4084320" cy="406896"/>
          </a:xfrm>
          <a:solidFill>
            <a:schemeClr val="bg2">
              <a:lumMod val="90000"/>
            </a:schemeClr>
          </a:solidFill>
        </p:spPr>
        <p:txBody>
          <a:bodyPr>
            <a:normAutofit fontScale="92500"/>
          </a:bodyPr>
          <a:lstStyle/>
          <a:p>
            <a:r>
              <a:rPr lang="en-GB" sz="2000" b="1" dirty="0" smtClean="0"/>
              <a:t>Example of Impact at Individual Level</a:t>
            </a:r>
            <a:endParaRPr lang="en-GB" sz="2000" b="1" dirty="0"/>
          </a:p>
        </p:txBody>
      </p:sp>
      <p:pic>
        <p:nvPicPr>
          <p:cNvPr id="4" name="Picture 3">
            <a:extLst>
              <a:ext uri="{FF2B5EF4-FFF2-40B4-BE49-F238E27FC236}">
                <a16:creationId xmlns:a16="http://schemas.microsoft.com/office/drawing/2014/main" id="{9FF93B66-D60D-4F16-BFA4-F88F815161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057080" y="6366222"/>
            <a:ext cx="1364733" cy="432048"/>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241" y="6287746"/>
            <a:ext cx="1947101" cy="57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545" y="649879"/>
            <a:ext cx="4209637" cy="401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9446" y="914"/>
            <a:ext cx="4062293" cy="3284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9689" y="3383994"/>
            <a:ext cx="4071830" cy="256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848544" y="4797152"/>
            <a:ext cx="4320480" cy="1152128"/>
          </a:xfrm>
          <a:prstGeom prst="roundRect">
            <a:avLst/>
          </a:prstGeom>
          <a:solidFill>
            <a:srgbClr val="AA2847"/>
          </a:solidFill>
          <a:ln>
            <a:solidFill>
              <a:srgbClr val="DBBF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Telephone call held with patient’s mother.</a:t>
            </a:r>
          </a:p>
          <a:p>
            <a:pPr algn="ctr"/>
            <a:r>
              <a:rPr lang="en-GB" sz="1400" b="1" dirty="0"/>
              <a:t>Information gathered to support review of individual case.  Management and clinician input resulted in liaison with mother and appointment arranged.</a:t>
            </a:r>
          </a:p>
        </p:txBody>
      </p:sp>
      <p:sp>
        <p:nvSpPr>
          <p:cNvPr id="9" name="Rectangle 8"/>
          <p:cNvSpPr/>
          <p:nvPr/>
        </p:nvSpPr>
        <p:spPr>
          <a:xfrm>
            <a:off x="392211" y="65104"/>
            <a:ext cx="1008112" cy="584775"/>
          </a:xfrm>
          <a:prstGeom prst="rect">
            <a:avLst/>
          </a:prstGeom>
          <a:solidFill>
            <a:schemeClr val="accent2">
              <a:lumMod val="20000"/>
              <a:lumOff val="80000"/>
            </a:schemeClr>
          </a:solidFill>
          <a:ln>
            <a:solidFill>
              <a:srgbClr val="DBBFD6"/>
            </a:solidFill>
            <a:prstDash val="sysDash"/>
          </a:ln>
        </p:spPr>
        <p:txBody>
          <a:bodyPr wrap="square">
            <a:spAutoFit/>
          </a:bodyPr>
          <a:lstStyle/>
          <a:p>
            <a:pPr algn="ctr"/>
            <a:r>
              <a:rPr lang="en-GB" sz="1600" b="1" dirty="0">
                <a:solidFill>
                  <a:srgbClr val="BD355F"/>
                </a:solidFill>
              </a:rPr>
              <a:t>PATIENT</a:t>
            </a:r>
          </a:p>
          <a:p>
            <a:pPr algn="ctr"/>
            <a:r>
              <a:rPr lang="en-GB" sz="1600" b="1" dirty="0">
                <a:solidFill>
                  <a:srgbClr val="BD355F"/>
                </a:solidFill>
              </a:rPr>
              <a:t>STORIES</a:t>
            </a:r>
          </a:p>
        </p:txBody>
      </p:sp>
    </p:spTree>
    <p:extLst>
      <p:ext uri="{BB962C8B-B14F-4D97-AF65-F5344CB8AC3E}">
        <p14:creationId xmlns:p14="http://schemas.microsoft.com/office/powerpoint/2010/main" val="238708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1784" y="-13736"/>
            <a:ext cx="9144000" cy="6551270"/>
          </a:xfrm>
          <a:noFill/>
        </p:spPr>
        <p:txBody>
          <a:bodyPr anchor="t">
            <a:noAutofit/>
          </a:bodyPr>
          <a:lstStyle/>
          <a:p>
            <a:pPr algn="l"/>
            <a:r>
              <a:rPr lang="en-GB" sz="2400" b="1" dirty="0">
                <a:solidFill>
                  <a:srgbClr val="4F252C"/>
                </a:solidFill>
              </a:rPr>
              <a:t/>
            </a:r>
            <a:br>
              <a:rPr lang="en-GB" sz="2400" b="1" dirty="0">
                <a:solidFill>
                  <a:srgbClr val="4F252C"/>
                </a:solidFill>
              </a:rPr>
            </a:br>
            <a:r>
              <a:rPr lang="en-GB" sz="1000" b="1" dirty="0">
                <a:solidFill>
                  <a:srgbClr val="4F252C"/>
                </a:solidFill>
              </a:rPr>
              <a:t/>
            </a:r>
            <a:br>
              <a:rPr lang="en-GB" sz="1000" b="1" dirty="0">
                <a:solidFill>
                  <a:srgbClr val="4F252C"/>
                </a:solidFill>
              </a:rPr>
            </a:br>
            <a:r>
              <a:rPr lang="en-GB" sz="2000" b="1" dirty="0">
                <a:solidFill>
                  <a:srgbClr val="BD355F"/>
                </a:solidFill>
              </a:rPr>
              <a:t>	</a:t>
            </a:r>
            <a:r>
              <a:rPr lang="en-GB" sz="1200" b="1" dirty="0">
                <a:solidFill>
                  <a:srgbClr val="752B29"/>
                </a:solidFill>
              </a:rPr>
              <a:t>.</a:t>
            </a:r>
            <a:br>
              <a:rPr lang="en-GB" sz="1200" b="1" dirty="0">
                <a:solidFill>
                  <a:srgbClr val="752B29"/>
                </a:solidFill>
              </a:rPr>
            </a:br>
            <a:r>
              <a:rPr lang="en-GB" sz="1000" b="1" dirty="0">
                <a:solidFill>
                  <a:srgbClr val="752B29"/>
                </a:solidFill>
              </a:rPr>
              <a:t/>
            </a:r>
            <a:br>
              <a:rPr lang="en-GB" sz="1000" b="1" dirty="0">
                <a:solidFill>
                  <a:srgbClr val="752B29"/>
                </a:solidFill>
              </a:rPr>
            </a:br>
            <a:r>
              <a:rPr lang="en-GB" sz="1200" b="1" dirty="0">
                <a:solidFill>
                  <a:srgbClr val="752B29"/>
                </a:solidFill>
              </a:rPr>
              <a:t>	</a:t>
            </a:r>
            <a:endParaRPr lang="en-GB" sz="2000" b="1" dirty="0">
              <a:solidFill>
                <a:srgbClr val="BD355F"/>
              </a:solidFill>
            </a:endParaRPr>
          </a:p>
        </p:txBody>
      </p:sp>
      <p:pic>
        <p:nvPicPr>
          <p:cNvPr id="4" name="Picture 3">
            <a:extLst>
              <a:ext uri="{FF2B5EF4-FFF2-40B4-BE49-F238E27FC236}">
                <a16:creationId xmlns:a16="http://schemas.microsoft.com/office/drawing/2014/main" id="{9FF93B66-D60D-4F16-BFA4-F88F815161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057080" y="6366222"/>
            <a:ext cx="1364733" cy="432048"/>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241" y="6287746"/>
            <a:ext cx="1947101" cy="57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47473" y="671560"/>
            <a:ext cx="2750742" cy="646331"/>
          </a:xfrm>
          <a:prstGeom prst="rect">
            <a:avLst/>
          </a:prstGeom>
          <a:solidFill>
            <a:srgbClr val="BD355F"/>
          </a:solidFill>
        </p:spPr>
        <p:txBody>
          <a:bodyPr wrap="square">
            <a:spAutoFit/>
          </a:bodyPr>
          <a:lstStyle/>
          <a:p>
            <a:pPr algn="ctr"/>
            <a:r>
              <a:rPr lang="en-GB" sz="3600" b="1" dirty="0">
                <a:solidFill>
                  <a:schemeClr val="bg1"/>
                </a:solidFill>
              </a:rPr>
              <a:t>UHD WARD 9</a:t>
            </a: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473" y="1336327"/>
            <a:ext cx="2750742" cy="663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405863" y="2045781"/>
            <a:ext cx="3096344" cy="4104456"/>
          </a:xfrm>
          <a:prstGeom prst="roundRect">
            <a:avLst/>
          </a:prstGeom>
          <a:solidFill>
            <a:schemeClr val="bg1"/>
          </a:solidFill>
          <a:ln>
            <a:solidFill>
              <a:srgbClr val="AD159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dirty="0">
                <a:solidFill>
                  <a:srgbClr val="BD355F"/>
                </a:solidFill>
              </a:rPr>
              <a:t>The care I received while in hospital</a:t>
            </a:r>
          </a:p>
          <a:p>
            <a:endParaRPr lang="en-GB" sz="1200" b="1" dirty="0">
              <a:solidFill>
                <a:srgbClr val="752B29"/>
              </a:solidFill>
            </a:endParaRPr>
          </a:p>
          <a:p>
            <a:pPr algn="ctr"/>
            <a:r>
              <a:rPr lang="en-GB" sz="1200" b="1" dirty="0">
                <a:solidFill>
                  <a:srgbClr val="752B29"/>
                </a:solidFill>
              </a:rPr>
              <a:t>I was admitted to Ulster Hospital Ward 9 with a severe kidney infection. </a:t>
            </a:r>
          </a:p>
          <a:p>
            <a:pPr algn="ctr"/>
            <a:r>
              <a:rPr lang="en-GB" sz="1200" b="1" dirty="0">
                <a:solidFill>
                  <a:srgbClr val="752B29"/>
                </a:solidFill>
              </a:rPr>
              <a:t>I’ve have been treated with great kindness and the nurses have been nothing but amazing to me. </a:t>
            </a:r>
          </a:p>
          <a:p>
            <a:pPr algn="ctr"/>
            <a:r>
              <a:rPr lang="en-GB" sz="1200" b="1" dirty="0">
                <a:solidFill>
                  <a:srgbClr val="752B29"/>
                </a:solidFill>
              </a:rPr>
              <a:t>There is a nurse cared Sarah who was looking after me overnight. </a:t>
            </a:r>
          </a:p>
          <a:p>
            <a:pPr algn="ctr"/>
            <a:r>
              <a:rPr lang="en-GB" sz="1200" b="1" dirty="0">
                <a:solidFill>
                  <a:srgbClr val="752B29"/>
                </a:solidFill>
              </a:rPr>
              <a:t>I had been quite sick and feeling rotten and Sarah was extremely helpful and provided me with the best care. I am so grateful to have such lovely nurses looking after me.</a:t>
            </a:r>
          </a:p>
          <a:p>
            <a:pPr algn="ctr"/>
            <a:r>
              <a:rPr lang="en-GB" sz="1200" b="1" dirty="0">
                <a:solidFill>
                  <a:srgbClr val="752B29"/>
                </a:solidFill>
              </a:rPr>
              <a:t>Zoe - who is part of hospital at night team - always cheers me up with her beautiful bubbly personality.</a:t>
            </a:r>
          </a:p>
          <a:p>
            <a:pPr algn="ctr"/>
            <a:r>
              <a:rPr lang="en-GB" sz="1200" b="1" dirty="0">
                <a:solidFill>
                  <a:srgbClr val="752B29"/>
                </a:solidFill>
              </a:rPr>
              <a:t>I can't thank the girls enough for being absolutely brilliant.</a:t>
            </a:r>
          </a:p>
          <a:p>
            <a:pPr algn="ctr"/>
            <a:r>
              <a:rPr lang="en-GB" sz="1200" b="1" dirty="0">
                <a:solidFill>
                  <a:srgbClr val="752B29"/>
                </a:solidFill>
              </a:rPr>
              <a:t>Truly, thank you for everything. </a:t>
            </a:r>
          </a:p>
        </p:txBody>
      </p:sp>
      <p:sp>
        <p:nvSpPr>
          <p:cNvPr id="16" name="Rounded Rectangle 15"/>
          <p:cNvSpPr/>
          <p:nvPr/>
        </p:nvSpPr>
        <p:spPr>
          <a:xfrm>
            <a:off x="3542317" y="2064624"/>
            <a:ext cx="2813370" cy="4104456"/>
          </a:xfrm>
          <a:prstGeom prst="roundRect">
            <a:avLst/>
          </a:prstGeom>
          <a:solidFill>
            <a:schemeClr val="bg1"/>
          </a:solidFill>
          <a:ln>
            <a:solidFill>
              <a:srgbClr val="AD159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dirty="0">
                <a:solidFill>
                  <a:srgbClr val="BD355F"/>
                </a:solidFill>
              </a:rPr>
              <a:t>Felt safe and cared for</a:t>
            </a:r>
          </a:p>
          <a:p>
            <a:pPr algn="ctr"/>
            <a:endParaRPr lang="en-GB" sz="1400" b="1" dirty="0">
              <a:solidFill>
                <a:srgbClr val="BD355F"/>
              </a:solidFill>
            </a:endParaRPr>
          </a:p>
          <a:p>
            <a:pPr algn="ctr"/>
            <a:r>
              <a:rPr lang="en-GB" sz="1200" b="1" dirty="0">
                <a:solidFill>
                  <a:srgbClr val="752B29"/>
                </a:solidFill>
              </a:rPr>
              <a:t>I had broken my back so I couldn't move well during my stay in Ulster Hospital Ward 9.</a:t>
            </a:r>
          </a:p>
          <a:p>
            <a:pPr algn="ctr"/>
            <a:r>
              <a:rPr lang="en-GB" sz="1200" b="1" dirty="0">
                <a:solidFill>
                  <a:srgbClr val="752B29"/>
                </a:solidFill>
              </a:rPr>
              <a:t>I have never felt so safe and cared for. The Nursing staff in the ward were absolutely great.</a:t>
            </a:r>
          </a:p>
          <a:p>
            <a:pPr algn="ctr"/>
            <a:r>
              <a:rPr lang="en-GB" sz="1200" b="1" dirty="0">
                <a:solidFill>
                  <a:srgbClr val="752B29"/>
                </a:solidFill>
              </a:rPr>
              <a:t>They showed that they cared all the time - asking if I was okay every time they saw me, be it in passing or coming with my meds.</a:t>
            </a:r>
          </a:p>
          <a:p>
            <a:pPr algn="ctr"/>
            <a:r>
              <a:rPr lang="en-GB" sz="1200" b="1" dirty="0">
                <a:solidFill>
                  <a:srgbClr val="752B29"/>
                </a:solidFill>
              </a:rPr>
              <a:t>They were all so happy and fun.</a:t>
            </a:r>
          </a:p>
          <a:p>
            <a:pPr algn="ctr"/>
            <a:r>
              <a:rPr lang="en-GB" sz="1200" b="1" dirty="0">
                <a:solidFill>
                  <a:srgbClr val="752B29"/>
                </a:solidFill>
              </a:rPr>
              <a:t>They engaged in any conversation with you and still got on with their duties while they did so.</a:t>
            </a:r>
          </a:p>
          <a:p>
            <a:pPr algn="ctr"/>
            <a:r>
              <a:rPr lang="en-GB" sz="1200" b="1" dirty="0">
                <a:solidFill>
                  <a:srgbClr val="752B29"/>
                </a:solidFill>
              </a:rPr>
              <a:t>It was an all around great experience being with them in Ward 9.</a:t>
            </a:r>
          </a:p>
        </p:txBody>
      </p:sp>
      <p:sp>
        <p:nvSpPr>
          <p:cNvPr id="17" name="Rounded Rectangle 16"/>
          <p:cNvSpPr/>
          <p:nvPr/>
        </p:nvSpPr>
        <p:spPr>
          <a:xfrm>
            <a:off x="6398219" y="2028949"/>
            <a:ext cx="3098024" cy="4104456"/>
          </a:xfrm>
          <a:prstGeom prst="roundRect">
            <a:avLst/>
          </a:prstGeom>
          <a:solidFill>
            <a:schemeClr val="bg1"/>
          </a:solidFill>
          <a:ln>
            <a:solidFill>
              <a:srgbClr val="AD159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dirty="0">
                <a:solidFill>
                  <a:srgbClr val="BD355F"/>
                </a:solidFill>
              </a:rPr>
              <a:t>My mother’s care</a:t>
            </a:r>
          </a:p>
          <a:p>
            <a:pPr algn="ctr"/>
            <a:endParaRPr lang="en-GB" sz="1400" b="1" dirty="0">
              <a:solidFill>
                <a:srgbClr val="752B29"/>
              </a:solidFill>
            </a:endParaRPr>
          </a:p>
          <a:p>
            <a:pPr algn="ctr"/>
            <a:r>
              <a:rPr lang="en-GB" sz="1200" b="1" dirty="0">
                <a:solidFill>
                  <a:srgbClr val="752B29"/>
                </a:solidFill>
              </a:rPr>
              <a:t>My mother was in </a:t>
            </a:r>
          </a:p>
          <a:p>
            <a:pPr algn="ctr"/>
            <a:r>
              <a:rPr lang="en-GB" sz="1200" b="1" dirty="0">
                <a:solidFill>
                  <a:srgbClr val="752B29"/>
                </a:solidFill>
              </a:rPr>
              <a:t>Ulster Hospital Ward 9.  </a:t>
            </a:r>
          </a:p>
          <a:p>
            <a:pPr algn="ctr"/>
            <a:r>
              <a:rPr lang="en-GB" sz="1200" b="1" dirty="0">
                <a:solidFill>
                  <a:srgbClr val="752B29"/>
                </a:solidFill>
              </a:rPr>
              <a:t>Every single staff member went above and beyond. </a:t>
            </a:r>
          </a:p>
          <a:p>
            <a:pPr algn="ctr"/>
            <a:r>
              <a:rPr lang="en-GB" sz="1200" b="1" dirty="0">
                <a:solidFill>
                  <a:srgbClr val="752B29"/>
                </a:solidFill>
              </a:rPr>
              <a:t>They looked after her impeccably and were there to also lift her mood. </a:t>
            </a:r>
          </a:p>
          <a:p>
            <a:pPr algn="ctr"/>
            <a:r>
              <a:rPr lang="en-GB" sz="1200" b="1" dirty="0">
                <a:solidFill>
                  <a:srgbClr val="752B29"/>
                </a:solidFill>
              </a:rPr>
              <a:t>I felt relaxed in these terrible times knowing she was getting better every day and settled every night.</a:t>
            </a:r>
          </a:p>
          <a:p>
            <a:pPr algn="ctr"/>
            <a:r>
              <a:rPr lang="en-GB" sz="1200" b="1" dirty="0">
                <a:solidFill>
                  <a:srgbClr val="752B29"/>
                </a:solidFill>
              </a:rPr>
              <a:t>I can't thank Ward 9 enough. </a:t>
            </a:r>
          </a:p>
          <a:p>
            <a:pPr algn="ctr"/>
            <a:r>
              <a:rPr lang="en-GB" sz="1200" b="1" dirty="0">
                <a:solidFill>
                  <a:srgbClr val="752B29"/>
                </a:solidFill>
              </a:rPr>
              <a:t>They kept me up to date with every phone call and reassured me on all levels of procedures being carried out.</a:t>
            </a:r>
          </a:p>
          <a:p>
            <a:pPr algn="ctr"/>
            <a:r>
              <a:rPr lang="en-GB" sz="1200" b="1" dirty="0">
                <a:solidFill>
                  <a:srgbClr val="752B29"/>
                </a:solidFill>
              </a:rPr>
              <a:t>My mum is now home with everything in place which has taken a lot of stress and worry off my own shoulders.</a:t>
            </a:r>
          </a:p>
          <a:p>
            <a:pPr algn="ctr"/>
            <a:r>
              <a:rPr lang="en-GB" sz="1200" b="1" dirty="0">
                <a:solidFill>
                  <a:srgbClr val="752B29"/>
                </a:solidFill>
              </a:rPr>
              <a:t>Thank you to everyone on Ward 9.</a:t>
            </a:r>
          </a:p>
        </p:txBody>
      </p:sp>
      <p:sp>
        <p:nvSpPr>
          <p:cNvPr id="18" name="Rounded Rectangle 17"/>
          <p:cNvSpPr/>
          <p:nvPr/>
        </p:nvSpPr>
        <p:spPr>
          <a:xfrm>
            <a:off x="2319341" y="6202681"/>
            <a:ext cx="5441971" cy="657304"/>
          </a:xfrm>
          <a:prstGeom prst="roundRect">
            <a:avLst/>
          </a:prstGeom>
          <a:solidFill>
            <a:schemeClr val="bg1"/>
          </a:solidFill>
          <a:ln>
            <a:solidFill>
              <a:srgbClr val="AD1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BD355F"/>
                </a:solidFill>
              </a:rPr>
              <a:t>Amazing staff</a:t>
            </a:r>
          </a:p>
          <a:p>
            <a:pPr algn="ctr"/>
            <a:r>
              <a:rPr lang="en-GB" sz="1200" b="1" dirty="0">
                <a:solidFill>
                  <a:srgbClr val="752B29"/>
                </a:solidFill>
              </a:rPr>
              <a:t>I want to thank the amazing staff at Ulster ED and Wards 9, 6A &amp; 6C staff who made my stay less stressful.  I couldn’t have met nicer nurses and doctors.</a:t>
            </a:r>
          </a:p>
        </p:txBody>
      </p:sp>
      <p:sp>
        <p:nvSpPr>
          <p:cNvPr id="19" name="Rounded Rectangle 18"/>
          <p:cNvSpPr/>
          <p:nvPr/>
        </p:nvSpPr>
        <p:spPr>
          <a:xfrm>
            <a:off x="3368824" y="52835"/>
            <a:ext cx="6127418" cy="1914409"/>
          </a:xfrm>
          <a:prstGeom prst="roundRect">
            <a:avLst/>
          </a:prstGeom>
          <a:solidFill>
            <a:schemeClr val="bg1"/>
          </a:solidFill>
          <a:ln>
            <a:solidFill>
              <a:srgbClr val="AD159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dirty="0">
                <a:solidFill>
                  <a:srgbClr val="BD355F"/>
                </a:solidFill>
              </a:rPr>
              <a:t>My stay in hospital over Christmas</a:t>
            </a:r>
          </a:p>
          <a:p>
            <a:pPr algn="ctr"/>
            <a:endParaRPr lang="en-GB" sz="1400" b="1" dirty="0">
              <a:solidFill>
                <a:srgbClr val="752B29"/>
              </a:solidFill>
            </a:endParaRPr>
          </a:p>
          <a:p>
            <a:pPr algn="ctr"/>
            <a:r>
              <a:rPr lang="en-GB" sz="1200" b="1" dirty="0">
                <a:solidFill>
                  <a:srgbClr val="752B29"/>
                </a:solidFill>
              </a:rPr>
              <a:t>I was admitted to Ulster Hospital Ward 9 for a week over Christmas.</a:t>
            </a:r>
          </a:p>
          <a:p>
            <a:pPr algn="ctr"/>
            <a:r>
              <a:rPr lang="en-GB" sz="1200" b="1" dirty="0">
                <a:solidFill>
                  <a:srgbClr val="752B29"/>
                </a:solidFill>
              </a:rPr>
              <a:t>The care that I received was outstanding from the doctors and nurses on Ward 9 along with staff in ED, ultrasound and other departments.  Nothing was ever a hassle to them. </a:t>
            </a:r>
          </a:p>
          <a:p>
            <a:pPr algn="ctr"/>
            <a:r>
              <a:rPr lang="en-GB" sz="1200" b="1" dirty="0">
                <a:solidFill>
                  <a:srgbClr val="752B29"/>
                </a:solidFill>
              </a:rPr>
              <a:t>Special mention to Nicole &amp; Jill who looked after me for most of my stay. </a:t>
            </a:r>
          </a:p>
          <a:p>
            <a:pPr algn="ctr"/>
            <a:r>
              <a:rPr lang="en-GB" sz="1200" b="1" dirty="0">
                <a:solidFill>
                  <a:srgbClr val="752B29"/>
                </a:solidFill>
              </a:rPr>
              <a:t>On Christmas Day, the staff kept everyone’s spirits high and made sure we enjoyed the day as best we could. </a:t>
            </a:r>
          </a:p>
          <a:p>
            <a:pPr algn="ctr"/>
            <a:r>
              <a:rPr lang="en-GB" sz="1200" b="1" dirty="0">
                <a:solidFill>
                  <a:srgbClr val="752B29"/>
                </a:solidFill>
              </a:rPr>
              <a:t>In hospital during Covid, I felt safe and that the standard of care provided remained high.</a:t>
            </a:r>
          </a:p>
        </p:txBody>
      </p:sp>
      <p:sp>
        <p:nvSpPr>
          <p:cNvPr id="12" name="Subtitle 2"/>
          <p:cNvSpPr>
            <a:spLocks noGrp="1"/>
          </p:cNvSpPr>
          <p:nvPr>
            <p:ph type="subTitle" idx="1"/>
          </p:nvPr>
        </p:nvSpPr>
        <p:spPr>
          <a:xfrm>
            <a:off x="347473" y="186127"/>
            <a:ext cx="2750742" cy="406896"/>
          </a:xfrm>
          <a:solidFill>
            <a:schemeClr val="bg2">
              <a:lumMod val="90000"/>
            </a:schemeClr>
          </a:solidFill>
        </p:spPr>
        <p:txBody>
          <a:bodyPr anchor="ctr">
            <a:normAutofit/>
          </a:bodyPr>
          <a:lstStyle/>
          <a:p>
            <a:r>
              <a:rPr lang="en-GB" sz="2000" b="1" dirty="0" smtClean="0"/>
              <a:t>Impact at Service Level</a:t>
            </a:r>
            <a:endParaRPr lang="en-GB" sz="2000" b="1" dirty="0"/>
          </a:p>
        </p:txBody>
      </p:sp>
    </p:spTree>
    <p:extLst>
      <p:ext uri="{BB962C8B-B14F-4D97-AF65-F5344CB8AC3E}">
        <p14:creationId xmlns:p14="http://schemas.microsoft.com/office/powerpoint/2010/main" val="2663250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1784" y="-13736"/>
            <a:ext cx="9144000" cy="6551270"/>
          </a:xfrm>
          <a:noFill/>
        </p:spPr>
        <p:txBody>
          <a:bodyPr anchor="t">
            <a:noAutofit/>
          </a:bodyPr>
          <a:lstStyle/>
          <a:p>
            <a:pPr algn="l"/>
            <a:r>
              <a:rPr lang="en-GB" sz="2400" b="1" dirty="0">
                <a:solidFill>
                  <a:srgbClr val="4F252C"/>
                </a:solidFill>
              </a:rPr>
              <a:t/>
            </a:r>
            <a:br>
              <a:rPr lang="en-GB" sz="2400" b="1" dirty="0">
                <a:solidFill>
                  <a:srgbClr val="4F252C"/>
                </a:solidFill>
              </a:rPr>
            </a:br>
            <a:r>
              <a:rPr lang="en-GB" sz="1000" b="1" dirty="0">
                <a:solidFill>
                  <a:srgbClr val="4F252C"/>
                </a:solidFill>
              </a:rPr>
              <a:t/>
            </a:r>
            <a:br>
              <a:rPr lang="en-GB" sz="1000" b="1" dirty="0">
                <a:solidFill>
                  <a:srgbClr val="4F252C"/>
                </a:solidFill>
              </a:rPr>
            </a:br>
            <a:r>
              <a:rPr lang="en-GB" sz="2000" b="1" dirty="0">
                <a:solidFill>
                  <a:srgbClr val="BD355F"/>
                </a:solidFill>
              </a:rPr>
              <a:t>	</a:t>
            </a:r>
            <a:r>
              <a:rPr lang="en-GB" sz="1200" b="1" dirty="0">
                <a:solidFill>
                  <a:srgbClr val="752B29"/>
                </a:solidFill>
              </a:rPr>
              <a:t>.</a:t>
            </a:r>
            <a:br>
              <a:rPr lang="en-GB" sz="1200" b="1" dirty="0">
                <a:solidFill>
                  <a:srgbClr val="752B29"/>
                </a:solidFill>
              </a:rPr>
            </a:br>
            <a:r>
              <a:rPr lang="en-GB" sz="1000" b="1" dirty="0">
                <a:solidFill>
                  <a:srgbClr val="752B29"/>
                </a:solidFill>
              </a:rPr>
              <a:t/>
            </a:r>
            <a:br>
              <a:rPr lang="en-GB" sz="1000" b="1" dirty="0">
                <a:solidFill>
                  <a:srgbClr val="752B29"/>
                </a:solidFill>
              </a:rPr>
            </a:br>
            <a:r>
              <a:rPr lang="en-GB" sz="1200" b="1" dirty="0">
                <a:solidFill>
                  <a:srgbClr val="752B29"/>
                </a:solidFill>
              </a:rPr>
              <a:t>	</a:t>
            </a:r>
            <a:endParaRPr lang="en-GB" sz="2000" b="1" dirty="0">
              <a:solidFill>
                <a:srgbClr val="BD355F"/>
              </a:solidFill>
            </a:endParaRPr>
          </a:p>
        </p:txBody>
      </p:sp>
      <p:pic>
        <p:nvPicPr>
          <p:cNvPr id="4" name="Picture 3">
            <a:extLst>
              <a:ext uri="{FF2B5EF4-FFF2-40B4-BE49-F238E27FC236}">
                <a16:creationId xmlns:a16="http://schemas.microsoft.com/office/drawing/2014/main" id="{9FF93B66-D60D-4F16-BFA4-F88F815161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057080" y="6366222"/>
            <a:ext cx="1364733" cy="432048"/>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241" y="6287746"/>
            <a:ext cx="1947101" cy="57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646029" y="10520"/>
            <a:ext cx="6648333" cy="1569660"/>
          </a:xfrm>
          <a:prstGeom prst="rect">
            <a:avLst/>
          </a:prstGeom>
        </p:spPr>
        <p:txBody>
          <a:bodyPr wrap="square">
            <a:spAutoFit/>
          </a:bodyPr>
          <a:lstStyle/>
          <a:p>
            <a:pPr algn="ctr"/>
            <a:r>
              <a:rPr lang="en-GB" sz="4800" b="1" dirty="0">
                <a:solidFill>
                  <a:srgbClr val="BD355F"/>
                </a:solidFill>
              </a:rPr>
              <a:t>IMPACT OF</a:t>
            </a:r>
          </a:p>
          <a:p>
            <a:pPr algn="ctr"/>
            <a:r>
              <a:rPr lang="en-GB" sz="4800" b="1" dirty="0">
                <a:solidFill>
                  <a:srgbClr val="BD355F"/>
                </a:solidFill>
              </a:rPr>
              <a:t>PATIENT STORIES</a:t>
            </a:r>
          </a:p>
        </p:txBody>
      </p:sp>
      <p:sp>
        <p:nvSpPr>
          <p:cNvPr id="5" name="Rounded Rectangle 4"/>
          <p:cNvSpPr/>
          <p:nvPr/>
        </p:nvSpPr>
        <p:spPr>
          <a:xfrm>
            <a:off x="5808284" y="1484785"/>
            <a:ext cx="3664487" cy="4815993"/>
          </a:xfrm>
          <a:prstGeom prst="roundRect">
            <a:avLst/>
          </a:prstGeom>
          <a:solidFill>
            <a:schemeClr val="bg1"/>
          </a:solidFill>
          <a:ln>
            <a:solidFill>
              <a:srgbClr val="AD159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rgbClr val="BD355F"/>
                </a:solidFill>
              </a:rPr>
              <a:t>Trust Vaccination Centre</a:t>
            </a:r>
          </a:p>
          <a:p>
            <a:pPr algn="ctr"/>
            <a:r>
              <a:rPr lang="en-GB" sz="1400" b="1" dirty="0">
                <a:solidFill>
                  <a:srgbClr val="752B29"/>
                </a:solidFill>
              </a:rPr>
              <a:t>User feedback highlighted a range of difficulties to include </a:t>
            </a:r>
          </a:p>
          <a:p>
            <a:pPr marL="285750" indent="-285750">
              <a:buFont typeface="Arial" panose="020B0604020202020204" pitchFamily="34" charset="0"/>
              <a:buChar char="•"/>
            </a:pPr>
            <a:r>
              <a:rPr lang="en-GB" sz="1400" b="1" dirty="0">
                <a:solidFill>
                  <a:srgbClr val="752B29"/>
                </a:solidFill>
              </a:rPr>
              <a:t>finding the centre</a:t>
            </a:r>
          </a:p>
          <a:p>
            <a:pPr marL="285750" indent="-285750">
              <a:buFont typeface="Arial" panose="020B0604020202020204" pitchFamily="34" charset="0"/>
              <a:buChar char="•"/>
            </a:pPr>
            <a:r>
              <a:rPr lang="en-GB" sz="1400" b="1" dirty="0">
                <a:solidFill>
                  <a:srgbClr val="752B29"/>
                </a:solidFill>
              </a:rPr>
              <a:t>finding convenient parking</a:t>
            </a:r>
          </a:p>
          <a:p>
            <a:pPr marL="285750" indent="-285750">
              <a:buFont typeface="Arial" panose="020B0604020202020204" pitchFamily="34" charset="0"/>
              <a:buChar char="•"/>
            </a:pPr>
            <a:r>
              <a:rPr lang="en-GB" sz="1400" b="1" dirty="0">
                <a:solidFill>
                  <a:srgbClr val="752B29"/>
                </a:solidFill>
              </a:rPr>
              <a:t>flow of activity within the centre.  </a:t>
            </a:r>
          </a:p>
          <a:p>
            <a:pPr algn="ctr"/>
            <a:endParaRPr lang="en-GB" sz="1400" b="1" dirty="0">
              <a:solidFill>
                <a:srgbClr val="752B29"/>
              </a:solidFill>
            </a:endParaRPr>
          </a:p>
          <a:p>
            <a:pPr algn="ctr"/>
            <a:r>
              <a:rPr lang="en-GB" sz="1400" b="1" dirty="0">
                <a:solidFill>
                  <a:srgbClr val="752B29"/>
                </a:solidFill>
              </a:rPr>
              <a:t>Vaccination Centre and Patient Experience leadership reviewed site arrangements and introduced:</a:t>
            </a:r>
          </a:p>
          <a:p>
            <a:pPr marL="285750" indent="-285750">
              <a:buFont typeface="Arial" panose="020B0604020202020204" pitchFamily="34" charset="0"/>
              <a:buChar char="•"/>
            </a:pPr>
            <a:r>
              <a:rPr lang="en-GB" sz="1400" b="1" dirty="0">
                <a:solidFill>
                  <a:srgbClr val="752B29"/>
                </a:solidFill>
              </a:rPr>
              <a:t>improved directional signage to the centre</a:t>
            </a:r>
          </a:p>
          <a:p>
            <a:pPr marL="285750" indent="-285750">
              <a:buFont typeface="Arial" panose="020B0604020202020204" pitchFamily="34" charset="0"/>
              <a:buChar char="•"/>
            </a:pPr>
            <a:r>
              <a:rPr lang="en-GB" sz="1400" b="1" dirty="0">
                <a:solidFill>
                  <a:srgbClr val="752B29"/>
                </a:solidFill>
              </a:rPr>
              <a:t>improved directional signage to most convenient car parking area</a:t>
            </a:r>
          </a:p>
          <a:p>
            <a:pPr marL="285750" indent="-285750">
              <a:buFont typeface="Arial" panose="020B0604020202020204" pitchFamily="34" charset="0"/>
              <a:buChar char="•"/>
            </a:pPr>
            <a:r>
              <a:rPr lang="en-GB" sz="1400" b="1" dirty="0">
                <a:solidFill>
                  <a:srgbClr val="752B29"/>
                </a:solidFill>
              </a:rPr>
              <a:t>improved centre operation flow arrangements introduced</a:t>
            </a:r>
          </a:p>
          <a:p>
            <a:pPr marL="285750" indent="-285750">
              <a:buFont typeface="Arial" panose="020B0604020202020204" pitchFamily="34" charset="0"/>
              <a:buChar char="•"/>
            </a:pPr>
            <a:endParaRPr lang="en-GB" sz="1400" b="1" dirty="0">
              <a:solidFill>
                <a:srgbClr val="752B29"/>
              </a:solidFill>
            </a:endParaRPr>
          </a:p>
          <a:p>
            <a:pPr algn="ctr"/>
            <a:r>
              <a:rPr lang="en-GB" sz="1400" b="1" dirty="0">
                <a:solidFill>
                  <a:srgbClr val="752B29"/>
                </a:solidFill>
              </a:rPr>
              <a:t>Ongoing feedback receipt evidenced the positive impact of the changes made.</a:t>
            </a:r>
          </a:p>
        </p:txBody>
      </p:sp>
      <p:sp>
        <p:nvSpPr>
          <p:cNvPr id="11" name="Rounded Rectangle 10"/>
          <p:cNvSpPr/>
          <p:nvPr/>
        </p:nvSpPr>
        <p:spPr>
          <a:xfrm>
            <a:off x="422275" y="1484784"/>
            <a:ext cx="3668570" cy="4845372"/>
          </a:xfrm>
          <a:prstGeom prst="roundRect">
            <a:avLst/>
          </a:prstGeom>
          <a:solidFill>
            <a:schemeClr val="bg1"/>
          </a:solidFill>
          <a:ln>
            <a:solidFill>
              <a:srgbClr val="AD159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rgbClr val="BD355F"/>
                </a:solidFill>
              </a:rPr>
              <a:t>Bereavement Forum</a:t>
            </a:r>
          </a:p>
          <a:p>
            <a:pPr algn="ctr"/>
            <a:r>
              <a:rPr lang="en-GB" sz="1400" b="1" dirty="0">
                <a:solidFill>
                  <a:srgbClr val="4F252C"/>
                </a:solidFill>
              </a:rPr>
              <a:t>Collation of end of life / bereavement stories has been used to inform Trust Bereavement Forum of family experience.  </a:t>
            </a:r>
          </a:p>
          <a:p>
            <a:pPr algn="ctr"/>
            <a:r>
              <a:rPr lang="en-GB" sz="1400" b="1" dirty="0">
                <a:solidFill>
                  <a:srgbClr val="4F252C"/>
                </a:solidFill>
              </a:rPr>
              <a:t>This has:</a:t>
            </a:r>
          </a:p>
          <a:p>
            <a:pPr marL="285750" indent="-285750">
              <a:buFont typeface="Arial" panose="020B0604020202020204" pitchFamily="34" charset="0"/>
              <a:buChar char="•"/>
            </a:pPr>
            <a:r>
              <a:rPr lang="en-GB" sz="1400" b="1" dirty="0">
                <a:solidFill>
                  <a:srgbClr val="4F252C"/>
                </a:solidFill>
              </a:rPr>
              <a:t>provided trust-level assurance</a:t>
            </a:r>
          </a:p>
          <a:p>
            <a:pPr marL="285750" indent="-285750">
              <a:buFont typeface="Arial" panose="020B0604020202020204" pitchFamily="34" charset="0"/>
              <a:buChar char="•"/>
            </a:pPr>
            <a:r>
              <a:rPr lang="en-GB" sz="1400" b="1" dirty="0">
                <a:solidFill>
                  <a:srgbClr val="4F252C"/>
                </a:solidFill>
              </a:rPr>
              <a:t>delivered recognition of service-level effective and compassionate performance</a:t>
            </a:r>
          </a:p>
          <a:p>
            <a:pPr marL="285750" indent="-285750">
              <a:buFont typeface="Arial" panose="020B0604020202020204" pitchFamily="34" charset="0"/>
              <a:buChar char="•"/>
            </a:pPr>
            <a:r>
              <a:rPr lang="en-GB" sz="1400" b="1" dirty="0">
                <a:solidFill>
                  <a:srgbClr val="4F252C"/>
                </a:solidFill>
              </a:rPr>
              <a:t>informed a change to be made  </a:t>
            </a:r>
          </a:p>
          <a:p>
            <a:r>
              <a:rPr lang="en-GB" sz="1400" b="1" dirty="0">
                <a:solidFill>
                  <a:srgbClr val="4F252C"/>
                </a:solidFill>
              </a:rPr>
              <a:t>The change aim is:</a:t>
            </a:r>
          </a:p>
          <a:p>
            <a:pPr marL="342900" indent="-342900">
              <a:buAutoNum type="alphaLcParenBoth"/>
            </a:pPr>
            <a:r>
              <a:rPr lang="en-GB" sz="1400" b="1" dirty="0">
                <a:solidFill>
                  <a:srgbClr val="4F252C"/>
                </a:solidFill>
              </a:rPr>
              <a:t>to develop a single point of contact whereby one communication to the Trust will result in all healthcare aids from various teams being collected from the patient’s home and </a:t>
            </a:r>
          </a:p>
          <a:p>
            <a:pPr marL="342900" indent="-342900">
              <a:buAutoNum type="alphaLcParenBoth"/>
            </a:pPr>
            <a:r>
              <a:rPr lang="en-GB" sz="1400" b="1" dirty="0">
                <a:solidFill>
                  <a:srgbClr val="4F252C"/>
                </a:solidFill>
              </a:rPr>
              <a:t>that staff removing healthcare aids from the patient’s home will be informed that a death has taken place and to communicate sensitively with the family.</a:t>
            </a:r>
            <a:endParaRPr lang="en-GB" sz="1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859" y="4226876"/>
            <a:ext cx="1609848" cy="1850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6463" y="2298502"/>
            <a:ext cx="1586202" cy="1850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7376" y="5076"/>
            <a:ext cx="1187624" cy="142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778" y="5076"/>
            <a:ext cx="1232256" cy="1418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ubtitle 2"/>
          <p:cNvSpPr>
            <a:spLocks noGrp="1"/>
          </p:cNvSpPr>
          <p:nvPr>
            <p:ph type="subTitle" idx="1"/>
          </p:nvPr>
        </p:nvSpPr>
        <p:spPr>
          <a:xfrm>
            <a:off x="3913632" y="6174198"/>
            <a:ext cx="2011680" cy="233754"/>
          </a:xfrm>
          <a:solidFill>
            <a:schemeClr val="bg2">
              <a:lumMod val="90000"/>
            </a:schemeClr>
          </a:solidFill>
        </p:spPr>
        <p:txBody>
          <a:bodyPr>
            <a:noAutofit/>
          </a:bodyPr>
          <a:lstStyle/>
          <a:p>
            <a:r>
              <a:rPr lang="en-GB" sz="1200" b="1" dirty="0" smtClean="0"/>
              <a:t>Impact at Organisation Level</a:t>
            </a:r>
          </a:p>
        </p:txBody>
      </p:sp>
      <p:sp>
        <p:nvSpPr>
          <p:cNvPr id="13" name="Subtitle 2"/>
          <p:cNvSpPr txBox="1">
            <a:spLocks/>
          </p:cNvSpPr>
          <p:nvPr/>
        </p:nvSpPr>
        <p:spPr>
          <a:xfrm>
            <a:off x="2465832" y="6445470"/>
            <a:ext cx="4910328" cy="403386"/>
          </a:xfrm>
          <a:prstGeom prst="rect">
            <a:avLst/>
          </a:prstGeom>
          <a:solidFill>
            <a:schemeClr val="bg2">
              <a:lumMod val="9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b="1" dirty="0" smtClean="0"/>
              <a:t>These changes have powered the ripple effect across the organisation in terms of bereavement management and facility planning / operation.</a:t>
            </a:r>
            <a:endParaRPr lang="en-GB" sz="1200" b="1" dirty="0"/>
          </a:p>
        </p:txBody>
      </p:sp>
    </p:spTree>
    <p:extLst>
      <p:ext uri="{BB962C8B-B14F-4D97-AF65-F5344CB8AC3E}">
        <p14:creationId xmlns:p14="http://schemas.microsoft.com/office/powerpoint/2010/main" val="1959737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28" y="2304"/>
            <a:ext cx="2570650" cy="102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4458" y="1448665"/>
            <a:ext cx="2345589" cy="1938992"/>
          </a:xfrm>
          <a:prstGeom prst="rect">
            <a:avLst/>
          </a:prstGeom>
          <a:noFill/>
        </p:spPr>
        <p:txBody>
          <a:bodyPr wrap="square" rtlCol="0">
            <a:spAutoFit/>
          </a:bodyPr>
          <a:lstStyle/>
          <a:p>
            <a:pPr algn="ctr"/>
            <a:r>
              <a:rPr lang="en-GB" sz="4000" b="1" dirty="0" smtClean="0">
                <a:solidFill>
                  <a:srgbClr val="CC0066"/>
                </a:solidFill>
              </a:rPr>
              <a:t>Use of visual features</a:t>
            </a:r>
            <a:endParaRPr lang="en-GB" sz="4000" b="1" dirty="0">
              <a:solidFill>
                <a:srgbClr val="CC0066"/>
              </a:solidFill>
            </a:endParaRPr>
          </a:p>
        </p:txBody>
      </p:sp>
      <p:sp>
        <p:nvSpPr>
          <p:cNvPr id="6" name="TextBox 5"/>
          <p:cNvSpPr txBox="1"/>
          <p:nvPr/>
        </p:nvSpPr>
        <p:spPr>
          <a:xfrm>
            <a:off x="163611" y="4011364"/>
            <a:ext cx="2297894" cy="1384995"/>
          </a:xfrm>
          <a:prstGeom prst="rect">
            <a:avLst/>
          </a:prstGeom>
          <a:noFill/>
        </p:spPr>
        <p:txBody>
          <a:bodyPr wrap="square" rtlCol="0">
            <a:spAutoFit/>
          </a:bodyPr>
          <a:lstStyle/>
          <a:p>
            <a:pPr algn="ctr"/>
            <a:r>
              <a:rPr lang="en-GB" sz="2800" b="1" dirty="0" smtClean="0">
                <a:solidFill>
                  <a:srgbClr val="462237"/>
                </a:solidFill>
              </a:rPr>
              <a:t>Word cloud</a:t>
            </a:r>
          </a:p>
          <a:p>
            <a:pPr algn="ctr"/>
            <a:r>
              <a:rPr lang="en-GB" sz="2800" b="1" dirty="0">
                <a:solidFill>
                  <a:srgbClr val="462237"/>
                </a:solidFill>
              </a:rPr>
              <a:t>a</a:t>
            </a:r>
            <a:r>
              <a:rPr lang="en-GB" sz="2800" b="1" dirty="0" smtClean="0">
                <a:solidFill>
                  <a:srgbClr val="462237"/>
                </a:solidFill>
              </a:rPr>
              <a:t>nd</a:t>
            </a:r>
          </a:p>
          <a:p>
            <a:pPr algn="ctr"/>
            <a:r>
              <a:rPr lang="en-GB" sz="2800" b="1" dirty="0" smtClean="0">
                <a:solidFill>
                  <a:srgbClr val="462237"/>
                </a:solidFill>
              </a:rPr>
              <a:t>Tag bubble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16" y="5843847"/>
            <a:ext cx="2440284" cy="1014153"/>
          </a:xfrm>
          <a:prstGeom prst="rect">
            <a:avLst/>
          </a:prstGeom>
        </p:spPr>
      </p:pic>
      <p:pic>
        <p:nvPicPr>
          <p:cNvPr id="2" name="Picture 1"/>
          <p:cNvPicPr>
            <a:picLocks noChangeAspect="1"/>
          </p:cNvPicPr>
          <p:nvPr/>
        </p:nvPicPr>
        <p:blipFill>
          <a:blip r:embed="rId4"/>
          <a:stretch>
            <a:fillRect/>
          </a:stretch>
        </p:blipFill>
        <p:spPr>
          <a:xfrm>
            <a:off x="4078224" y="3873598"/>
            <a:ext cx="5755426" cy="2874589"/>
          </a:xfrm>
          <a:prstGeom prst="rect">
            <a:avLst/>
          </a:prstGeom>
        </p:spPr>
      </p:pic>
      <p:pic>
        <p:nvPicPr>
          <p:cNvPr id="10" name="Picture 9"/>
          <p:cNvPicPr>
            <a:picLocks noChangeAspect="1"/>
          </p:cNvPicPr>
          <p:nvPr/>
        </p:nvPicPr>
        <p:blipFill>
          <a:blip r:embed="rId5"/>
          <a:stretch>
            <a:fillRect/>
          </a:stretch>
        </p:blipFill>
        <p:spPr>
          <a:xfrm>
            <a:off x="4489703" y="549428"/>
            <a:ext cx="5011817" cy="3076839"/>
          </a:xfrm>
          <a:prstGeom prst="rect">
            <a:avLst/>
          </a:prstGeom>
        </p:spPr>
      </p:pic>
      <p:sp>
        <p:nvSpPr>
          <p:cNvPr id="8" name="Subtitle 2"/>
          <p:cNvSpPr txBox="1">
            <a:spLocks/>
          </p:cNvSpPr>
          <p:nvPr/>
        </p:nvSpPr>
        <p:spPr>
          <a:xfrm rot="-1200000">
            <a:off x="2629515" y="1583327"/>
            <a:ext cx="1716024" cy="1702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smtClean="0"/>
              <a:t>Staff love to see the key words used to describe how service users felt about their contribution.</a:t>
            </a:r>
            <a:endParaRPr lang="en-GB" sz="1600" b="1" dirty="0"/>
          </a:p>
        </p:txBody>
      </p:sp>
      <p:sp>
        <p:nvSpPr>
          <p:cNvPr id="9" name="Subtitle 2"/>
          <p:cNvSpPr txBox="1">
            <a:spLocks/>
          </p:cNvSpPr>
          <p:nvPr/>
        </p:nvSpPr>
        <p:spPr>
          <a:xfrm rot="-1200000">
            <a:off x="2599035" y="4305191"/>
            <a:ext cx="1716024" cy="1702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smtClean="0"/>
              <a:t>The tag bubble allows us to clearly highlight hotspots for improvement in fair balance with all that is good.</a:t>
            </a:r>
            <a:endParaRPr lang="en-GB" sz="1600" b="1" dirty="0"/>
          </a:p>
        </p:txBody>
      </p:sp>
    </p:spTree>
    <p:extLst>
      <p:ext uri="{BB962C8B-B14F-4D97-AF65-F5344CB8AC3E}">
        <p14:creationId xmlns:p14="http://schemas.microsoft.com/office/powerpoint/2010/main" val="1433797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28" y="2304"/>
            <a:ext cx="2570650" cy="102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8957" y="2774838"/>
            <a:ext cx="2283684" cy="1323439"/>
          </a:xfrm>
          <a:prstGeom prst="rect">
            <a:avLst/>
          </a:prstGeom>
          <a:noFill/>
        </p:spPr>
        <p:txBody>
          <a:bodyPr wrap="square" rtlCol="0">
            <a:spAutoFit/>
          </a:bodyPr>
          <a:lstStyle/>
          <a:p>
            <a:pPr algn="ctr"/>
            <a:r>
              <a:rPr lang="en-GB" sz="4000" b="1" dirty="0" smtClean="0">
                <a:solidFill>
                  <a:srgbClr val="CC0066"/>
                </a:solidFill>
              </a:rPr>
              <a:t>Next steps</a:t>
            </a:r>
            <a:endParaRPr lang="en-GB" sz="4000" b="1" dirty="0">
              <a:solidFill>
                <a:srgbClr val="CC0066"/>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16" y="5843847"/>
            <a:ext cx="2440284" cy="1014153"/>
          </a:xfrm>
          <a:prstGeom prst="rect">
            <a:avLst/>
          </a:prstGeom>
        </p:spPr>
      </p:pic>
      <p:sp>
        <p:nvSpPr>
          <p:cNvPr id="14" name="TextBox 13"/>
          <p:cNvSpPr txBox="1"/>
          <p:nvPr/>
        </p:nvSpPr>
        <p:spPr>
          <a:xfrm>
            <a:off x="2878611" y="408111"/>
            <a:ext cx="3152458" cy="1200329"/>
          </a:xfrm>
          <a:prstGeom prst="rect">
            <a:avLst/>
          </a:prstGeom>
          <a:noFill/>
        </p:spPr>
        <p:txBody>
          <a:bodyPr wrap="square" rtlCol="0">
            <a:spAutoFit/>
          </a:bodyPr>
          <a:lstStyle/>
          <a:p>
            <a:pPr algn="ctr"/>
            <a:r>
              <a:rPr lang="en-GB" sz="3600" b="1" dirty="0" smtClean="0">
                <a:solidFill>
                  <a:srgbClr val="00B050"/>
                </a:solidFill>
              </a:rPr>
              <a:t>Shared learning</a:t>
            </a:r>
            <a:endParaRPr lang="en-GB" sz="3600" b="1" dirty="0">
              <a:solidFill>
                <a:srgbClr val="00B050"/>
              </a:solidFill>
            </a:endParaRPr>
          </a:p>
        </p:txBody>
      </p:sp>
      <p:sp>
        <p:nvSpPr>
          <p:cNvPr id="15" name="TextBox 14"/>
          <p:cNvSpPr txBox="1"/>
          <p:nvPr/>
        </p:nvSpPr>
        <p:spPr>
          <a:xfrm>
            <a:off x="2984852" y="2048948"/>
            <a:ext cx="2954778" cy="1200329"/>
          </a:xfrm>
          <a:prstGeom prst="rect">
            <a:avLst/>
          </a:prstGeom>
          <a:noFill/>
        </p:spPr>
        <p:txBody>
          <a:bodyPr wrap="square" rtlCol="0">
            <a:spAutoFit/>
          </a:bodyPr>
          <a:lstStyle/>
          <a:p>
            <a:pPr algn="ctr"/>
            <a:r>
              <a:rPr lang="en-GB" sz="3600" b="1" dirty="0" smtClean="0">
                <a:solidFill>
                  <a:srgbClr val="00B050"/>
                </a:solidFill>
              </a:rPr>
              <a:t>Learning library</a:t>
            </a:r>
            <a:endParaRPr lang="en-GB" sz="3600" b="1" dirty="0">
              <a:solidFill>
                <a:srgbClr val="00B050"/>
              </a:solidFill>
            </a:endParaRPr>
          </a:p>
        </p:txBody>
      </p:sp>
      <p:sp>
        <p:nvSpPr>
          <p:cNvPr id="16" name="TextBox 15"/>
          <p:cNvSpPr txBox="1"/>
          <p:nvPr/>
        </p:nvSpPr>
        <p:spPr>
          <a:xfrm>
            <a:off x="2724913" y="3960312"/>
            <a:ext cx="3459106" cy="646331"/>
          </a:xfrm>
          <a:prstGeom prst="rect">
            <a:avLst/>
          </a:prstGeom>
          <a:noFill/>
        </p:spPr>
        <p:txBody>
          <a:bodyPr wrap="square" rtlCol="0">
            <a:spAutoFit/>
          </a:bodyPr>
          <a:lstStyle/>
          <a:p>
            <a:pPr algn="ctr"/>
            <a:r>
              <a:rPr lang="en-GB" sz="3600" b="1" dirty="0" smtClean="0">
                <a:solidFill>
                  <a:srgbClr val="00B050"/>
                </a:solidFill>
              </a:rPr>
              <a:t>Promotion</a:t>
            </a:r>
            <a:endParaRPr lang="en-GB" sz="3600" b="1" dirty="0">
              <a:solidFill>
                <a:srgbClr val="00B050"/>
              </a:solidFill>
            </a:endParaRPr>
          </a:p>
        </p:txBody>
      </p:sp>
      <p:sp>
        <p:nvSpPr>
          <p:cNvPr id="17" name="TextBox 16"/>
          <p:cNvSpPr txBox="1"/>
          <p:nvPr/>
        </p:nvSpPr>
        <p:spPr>
          <a:xfrm>
            <a:off x="2894437" y="5348001"/>
            <a:ext cx="3109200" cy="1200329"/>
          </a:xfrm>
          <a:prstGeom prst="rect">
            <a:avLst/>
          </a:prstGeom>
          <a:noFill/>
        </p:spPr>
        <p:txBody>
          <a:bodyPr wrap="square" rtlCol="0">
            <a:spAutoFit/>
          </a:bodyPr>
          <a:lstStyle/>
          <a:p>
            <a:pPr algn="ctr"/>
            <a:r>
              <a:rPr lang="en-GB" sz="3600" b="1" dirty="0" smtClean="0">
                <a:solidFill>
                  <a:srgbClr val="00B050"/>
                </a:solidFill>
              </a:rPr>
              <a:t>High level celebration</a:t>
            </a:r>
            <a:endParaRPr lang="en-GB" sz="3600" b="1" dirty="0">
              <a:solidFill>
                <a:srgbClr val="00B050"/>
              </a:solidFill>
            </a:endParaRPr>
          </a:p>
        </p:txBody>
      </p:sp>
      <p:sp>
        <p:nvSpPr>
          <p:cNvPr id="6" name="Rectangle 5"/>
          <p:cNvSpPr/>
          <p:nvPr/>
        </p:nvSpPr>
        <p:spPr>
          <a:xfrm>
            <a:off x="6107818" y="246888"/>
            <a:ext cx="3593966" cy="1531338"/>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To have a regular and deliberate pathway of sharing all Care Opinion learning and change across services.</a:t>
            </a:r>
            <a:endParaRPr lang="en-GB" b="1" dirty="0">
              <a:solidFill>
                <a:srgbClr val="00B050"/>
              </a:solidFill>
            </a:endParaRPr>
          </a:p>
        </p:txBody>
      </p:sp>
      <p:sp>
        <p:nvSpPr>
          <p:cNvPr id="27" name="Rectangle 26"/>
          <p:cNvSpPr/>
          <p:nvPr/>
        </p:nvSpPr>
        <p:spPr>
          <a:xfrm>
            <a:off x="6113914" y="1871471"/>
            <a:ext cx="3593966" cy="1530000"/>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To develop a learning library of examples of good practice and turnaround journeys for all staff to contribute to and access from.</a:t>
            </a:r>
            <a:endParaRPr lang="en-GB" b="1" dirty="0">
              <a:solidFill>
                <a:srgbClr val="00B050"/>
              </a:solidFill>
            </a:endParaRPr>
          </a:p>
        </p:txBody>
      </p:sp>
      <p:sp>
        <p:nvSpPr>
          <p:cNvPr id="28" name="Rectangle 27"/>
          <p:cNvSpPr/>
          <p:nvPr/>
        </p:nvSpPr>
        <p:spPr>
          <a:xfrm>
            <a:off x="6120010" y="3514343"/>
            <a:ext cx="3593966" cy="1530000"/>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To continue to creatively promote Care Opinion to enhance story volume – particularly in areas of lower participation (</a:t>
            </a:r>
            <a:r>
              <a:rPr lang="en-GB" b="1" dirty="0" smtClean="0">
                <a:solidFill>
                  <a:srgbClr val="00B050"/>
                </a:solidFill>
              </a:rPr>
              <a:t>prison health, </a:t>
            </a:r>
            <a:r>
              <a:rPr lang="en-GB" b="1" dirty="0" smtClean="0">
                <a:solidFill>
                  <a:srgbClr val="00B050"/>
                </a:solidFill>
              </a:rPr>
              <a:t>social care, mental health).</a:t>
            </a:r>
            <a:endParaRPr lang="en-GB" b="1" dirty="0">
              <a:solidFill>
                <a:srgbClr val="00B050"/>
              </a:solidFill>
            </a:endParaRPr>
          </a:p>
        </p:txBody>
      </p:sp>
      <p:sp>
        <p:nvSpPr>
          <p:cNvPr id="29" name="Rectangle 28"/>
          <p:cNvSpPr/>
          <p:nvPr/>
        </p:nvSpPr>
        <p:spPr>
          <a:xfrm>
            <a:off x="6116962" y="5157215"/>
            <a:ext cx="3593966" cy="1530000"/>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To hold an Involvement and Experience Conference to celebrate and </a:t>
            </a:r>
            <a:r>
              <a:rPr lang="en-GB" b="1" dirty="0" smtClean="0">
                <a:solidFill>
                  <a:srgbClr val="00B050"/>
                </a:solidFill>
              </a:rPr>
              <a:t>showcase </a:t>
            </a:r>
            <a:r>
              <a:rPr lang="en-GB" b="1" dirty="0" smtClean="0">
                <a:solidFill>
                  <a:srgbClr val="00B050"/>
                </a:solidFill>
              </a:rPr>
              <a:t>the successes </a:t>
            </a:r>
            <a:r>
              <a:rPr lang="en-GB" b="1" dirty="0" smtClean="0">
                <a:solidFill>
                  <a:srgbClr val="00B050"/>
                </a:solidFill>
              </a:rPr>
              <a:t>and further potential of </a:t>
            </a:r>
            <a:r>
              <a:rPr lang="en-GB" b="1" dirty="0" smtClean="0">
                <a:solidFill>
                  <a:srgbClr val="00B050"/>
                </a:solidFill>
              </a:rPr>
              <a:t>Care Opinion and partnering resources.</a:t>
            </a:r>
            <a:endParaRPr lang="en-GB" b="1" dirty="0">
              <a:solidFill>
                <a:srgbClr val="00B050"/>
              </a:solidFill>
            </a:endParaRPr>
          </a:p>
        </p:txBody>
      </p:sp>
    </p:spTree>
    <p:extLst>
      <p:ext uri="{BB962C8B-B14F-4D97-AF65-F5344CB8AC3E}">
        <p14:creationId xmlns:p14="http://schemas.microsoft.com/office/powerpoint/2010/main" val="4145134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5368" y="492765"/>
            <a:ext cx="4595262" cy="1823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05396" y="2880667"/>
            <a:ext cx="5295208" cy="1292662"/>
          </a:xfrm>
          <a:prstGeom prst="rect">
            <a:avLst/>
          </a:prstGeom>
          <a:noFill/>
        </p:spPr>
        <p:txBody>
          <a:bodyPr wrap="square" rtlCol="0">
            <a:spAutoFit/>
          </a:bodyPr>
          <a:lstStyle/>
          <a:p>
            <a:pPr algn="ctr"/>
            <a:r>
              <a:rPr lang="en-GB" sz="2600" b="1" dirty="0" smtClean="0">
                <a:solidFill>
                  <a:srgbClr val="CC0066"/>
                </a:solidFill>
              </a:rPr>
              <a:t>Spring Online Conference 2023</a:t>
            </a:r>
          </a:p>
          <a:p>
            <a:pPr algn="ctr"/>
            <a:endParaRPr lang="en-GB" sz="2600" b="1" dirty="0">
              <a:solidFill>
                <a:srgbClr val="CC0066"/>
              </a:solidFill>
            </a:endParaRPr>
          </a:p>
          <a:p>
            <a:pPr algn="ctr"/>
            <a:r>
              <a:rPr lang="en-GB" sz="2600" b="1" dirty="0" smtClean="0">
                <a:solidFill>
                  <a:srgbClr val="CC0066"/>
                </a:solidFill>
              </a:rPr>
              <a:t>The Ripple Effect</a:t>
            </a:r>
            <a:endParaRPr lang="en-GB" sz="2600" b="1" dirty="0">
              <a:solidFill>
                <a:srgbClr val="CC0066"/>
              </a:solidFill>
            </a:endParaRPr>
          </a:p>
        </p:txBody>
      </p:sp>
      <p:sp>
        <p:nvSpPr>
          <p:cNvPr id="6" name="TextBox 5"/>
          <p:cNvSpPr txBox="1"/>
          <p:nvPr/>
        </p:nvSpPr>
        <p:spPr>
          <a:xfrm>
            <a:off x="0" y="4358027"/>
            <a:ext cx="9906000" cy="625684"/>
          </a:xfrm>
          <a:prstGeom prst="rect">
            <a:avLst/>
          </a:prstGeom>
          <a:noFill/>
        </p:spPr>
        <p:txBody>
          <a:bodyPr wrap="square" rtlCol="0">
            <a:spAutoFit/>
          </a:bodyPr>
          <a:lstStyle/>
          <a:p>
            <a:pPr algn="ctr"/>
            <a:r>
              <a:rPr lang="en-GB" sz="1733" b="1" dirty="0" smtClean="0">
                <a:solidFill>
                  <a:srgbClr val="462237"/>
                </a:solidFill>
              </a:rPr>
              <a:t>Conor Campbell</a:t>
            </a:r>
          </a:p>
          <a:p>
            <a:pPr algn="ctr"/>
            <a:r>
              <a:rPr lang="en-GB" sz="1733" b="1" dirty="0" smtClean="0">
                <a:solidFill>
                  <a:srgbClr val="462237"/>
                </a:solidFill>
              </a:rPr>
              <a:t>Senior Manager, Safe and Effective Care</a:t>
            </a:r>
            <a:endParaRPr lang="en-GB" sz="1733" b="1" dirty="0">
              <a:solidFill>
                <a:srgbClr val="462237"/>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2857" y="5127380"/>
            <a:ext cx="2440284" cy="878502"/>
          </a:xfrm>
          <a:prstGeom prst="rect">
            <a:avLst/>
          </a:prstGeom>
        </p:spPr>
      </p:pic>
    </p:spTree>
    <p:extLst>
      <p:ext uri="{BB962C8B-B14F-4D97-AF65-F5344CB8AC3E}">
        <p14:creationId xmlns:p14="http://schemas.microsoft.com/office/powerpoint/2010/main" val="3839359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28" y="2304"/>
            <a:ext cx="2570650" cy="102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5804" y="1238646"/>
            <a:ext cx="2513507" cy="1938992"/>
          </a:xfrm>
          <a:prstGeom prst="rect">
            <a:avLst/>
          </a:prstGeom>
          <a:noFill/>
        </p:spPr>
        <p:txBody>
          <a:bodyPr wrap="square" rtlCol="0">
            <a:spAutoFit/>
          </a:bodyPr>
          <a:lstStyle/>
          <a:p>
            <a:pPr algn="ctr"/>
            <a:r>
              <a:rPr lang="en-GB" sz="4000" b="1" dirty="0" smtClean="0">
                <a:solidFill>
                  <a:srgbClr val="CC0066"/>
                </a:solidFill>
              </a:rPr>
              <a:t>The journey</a:t>
            </a:r>
          </a:p>
          <a:p>
            <a:pPr algn="ctr"/>
            <a:r>
              <a:rPr lang="en-GB" sz="4000" b="1" dirty="0" smtClean="0">
                <a:solidFill>
                  <a:srgbClr val="CC0066"/>
                </a:solidFill>
              </a:rPr>
              <a:t>so far</a:t>
            </a:r>
            <a:endParaRPr lang="en-GB" sz="4000" b="1" dirty="0">
              <a:solidFill>
                <a:srgbClr val="CC0066"/>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16" y="5843847"/>
            <a:ext cx="2440284" cy="1014153"/>
          </a:xfrm>
          <a:prstGeom prst="rect">
            <a:avLst/>
          </a:prstGeom>
        </p:spPr>
      </p:pic>
      <p:sp>
        <p:nvSpPr>
          <p:cNvPr id="2" name="Oval 1"/>
          <p:cNvSpPr/>
          <p:nvPr/>
        </p:nvSpPr>
        <p:spPr>
          <a:xfrm>
            <a:off x="6486143" y="48613"/>
            <a:ext cx="1620000" cy="1620000"/>
          </a:xfrm>
          <a:prstGeom prst="ellipse">
            <a:avLst/>
          </a:prstGeom>
          <a:solidFill>
            <a:schemeClr val="bg1"/>
          </a:solid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00B050"/>
                </a:solidFill>
              </a:rPr>
              <a:t>Aug</a:t>
            </a:r>
          </a:p>
          <a:p>
            <a:pPr algn="ctr"/>
            <a:r>
              <a:rPr lang="en-GB" sz="3200" b="1" dirty="0" smtClean="0">
                <a:solidFill>
                  <a:srgbClr val="00B050"/>
                </a:solidFill>
              </a:rPr>
              <a:t>2020</a:t>
            </a:r>
            <a:endParaRPr lang="en-GB" sz="3200" b="1" dirty="0">
              <a:solidFill>
                <a:srgbClr val="00B050"/>
              </a:solidFill>
            </a:endParaRPr>
          </a:p>
        </p:txBody>
      </p:sp>
      <p:sp>
        <p:nvSpPr>
          <p:cNvPr id="10" name="Oval 9"/>
          <p:cNvSpPr/>
          <p:nvPr/>
        </p:nvSpPr>
        <p:spPr>
          <a:xfrm>
            <a:off x="6471589" y="1763315"/>
            <a:ext cx="1620000" cy="1620000"/>
          </a:xfrm>
          <a:prstGeom prst="ellipse">
            <a:avLst/>
          </a:prstGeom>
          <a:solidFill>
            <a:schemeClr val="bg1"/>
          </a:solid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00B050"/>
                </a:solidFill>
              </a:rPr>
              <a:t>1,440</a:t>
            </a:r>
            <a:endParaRPr lang="en-GB" sz="3200" b="1" dirty="0">
              <a:solidFill>
                <a:srgbClr val="00B050"/>
              </a:solidFill>
            </a:endParaRPr>
          </a:p>
        </p:txBody>
      </p:sp>
      <p:sp>
        <p:nvSpPr>
          <p:cNvPr id="11" name="Oval 10"/>
          <p:cNvSpPr/>
          <p:nvPr/>
        </p:nvSpPr>
        <p:spPr>
          <a:xfrm>
            <a:off x="6486143" y="3475691"/>
            <a:ext cx="1620000" cy="1620000"/>
          </a:xfrm>
          <a:prstGeom prst="ellipse">
            <a:avLst/>
          </a:prstGeom>
          <a:solidFill>
            <a:schemeClr val="bg1"/>
          </a:solid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00B050"/>
                </a:solidFill>
              </a:rPr>
              <a:t>546</a:t>
            </a:r>
            <a:endParaRPr lang="en-GB" sz="3200" b="1" dirty="0">
              <a:solidFill>
                <a:srgbClr val="00B050"/>
              </a:solidFill>
            </a:endParaRPr>
          </a:p>
        </p:txBody>
      </p:sp>
      <p:sp>
        <p:nvSpPr>
          <p:cNvPr id="12" name="Oval 11"/>
          <p:cNvSpPr/>
          <p:nvPr/>
        </p:nvSpPr>
        <p:spPr>
          <a:xfrm>
            <a:off x="6478858" y="5187864"/>
            <a:ext cx="1620000" cy="1620000"/>
          </a:xfrm>
          <a:prstGeom prst="ellipse">
            <a:avLst/>
          </a:prstGeom>
          <a:solidFill>
            <a:schemeClr val="bg1"/>
          </a:solid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00B050"/>
                </a:solidFill>
              </a:rPr>
              <a:t>100%</a:t>
            </a:r>
            <a:endParaRPr lang="en-GB" sz="3200" b="1" dirty="0">
              <a:solidFill>
                <a:srgbClr val="00B050"/>
              </a:solidFill>
            </a:endParaRPr>
          </a:p>
        </p:txBody>
      </p:sp>
      <p:sp>
        <p:nvSpPr>
          <p:cNvPr id="14" name="TextBox 13"/>
          <p:cNvSpPr txBox="1"/>
          <p:nvPr/>
        </p:nvSpPr>
        <p:spPr>
          <a:xfrm>
            <a:off x="3501527" y="536127"/>
            <a:ext cx="1883671" cy="646331"/>
          </a:xfrm>
          <a:prstGeom prst="rect">
            <a:avLst/>
          </a:prstGeom>
          <a:noFill/>
        </p:spPr>
        <p:txBody>
          <a:bodyPr wrap="square" rtlCol="0">
            <a:spAutoFit/>
          </a:bodyPr>
          <a:lstStyle/>
          <a:p>
            <a:pPr algn="ctr"/>
            <a:r>
              <a:rPr lang="en-GB" sz="3600" b="1" dirty="0" smtClean="0">
                <a:solidFill>
                  <a:srgbClr val="00B050"/>
                </a:solidFill>
              </a:rPr>
              <a:t>Launch</a:t>
            </a:r>
            <a:endParaRPr lang="en-GB" sz="3600" b="1" dirty="0">
              <a:solidFill>
                <a:srgbClr val="00B050"/>
              </a:solidFill>
            </a:endParaRPr>
          </a:p>
        </p:txBody>
      </p:sp>
      <p:sp>
        <p:nvSpPr>
          <p:cNvPr id="15" name="TextBox 14"/>
          <p:cNvSpPr txBox="1"/>
          <p:nvPr/>
        </p:nvSpPr>
        <p:spPr>
          <a:xfrm>
            <a:off x="3563481" y="2250116"/>
            <a:ext cx="1776984" cy="646331"/>
          </a:xfrm>
          <a:prstGeom prst="rect">
            <a:avLst/>
          </a:prstGeom>
          <a:noFill/>
        </p:spPr>
        <p:txBody>
          <a:bodyPr wrap="square" rtlCol="0">
            <a:spAutoFit/>
          </a:bodyPr>
          <a:lstStyle/>
          <a:p>
            <a:pPr algn="ctr"/>
            <a:r>
              <a:rPr lang="en-GB" sz="3600" b="1" dirty="0" smtClean="0">
                <a:solidFill>
                  <a:srgbClr val="00B050"/>
                </a:solidFill>
              </a:rPr>
              <a:t>Stories</a:t>
            </a:r>
            <a:endParaRPr lang="en-GB" sz="3600" b="1" dirty="0">
              <a:solidFill>
                <a:srgbClr val="00B050"/>
              </a:solidFill>
            </a:endParaRPr>
          </a:p>
        </p:txBody>
      </p:sp>
      <p:sp>
        <p:nvSpPr>
          <p:cNvPr id="16" name="TextBox 15"/>
          <p:cNvSpPr txBox="1"/>
          <p:nvPr/>
        </p:nvSpPr>
        <p:spPr>
          <a:xfrm>
            <a:off x="3219445" y="3978600"/>
            <a:ext cx="2455009" cy="646331"/>
          </a:xfrm>
          <a:prstGeom prst="rect">
            <a:avLst/>
          </a:prstGeom>
          <a:noFill/>
        </p:spPr>
        <p:txBody>
          <a:bodyPr wrap="square" rtlCol="0">
            <a:spAutoFit/>
          </a:bodyPr>
          <a:lstStyle/>
          <a:p>
            <a:pPr algn="ctr"/>
            <a:r>
              <a:rPr lang="en-GB" sz="3600" b="1" dirty="0" smtClean="0">
                <a:solidFill>
                  <a:srgbClr val="00B050"/>
                </a:solidFill>
              </a:rPr>
              <a:t>Responders</a:t>
            </a:r>
            <a:endParaRPr lang="en-GB" sz="3600" b="1" dirty="0">
              <a:solidFill>
                <a:srgbClr val="00B050"/>
              </a:solidFill>
            </a:endParaRPr>
          </a:p>
        </p:txBody>
      </p:sp>
      <p:sp>
        <p:nvSpPr>
          <p:cNvPr id="17" name="TextBox 16"/>
          <p:cNvSpPr txBox="1"/>
          <p:nvPr/>
        </p:nvSpPr>
        <p:spPr>
          <a:xfrm>
            <a:off x="2787382" y="5622321"/>
            <a:ext cx="3320436" cy="646331"/>
          </a:xfrm>
          <a:prstGeom prst="rect">
            <a:avLst/>
          </a:prstGeom>
          <a:noFill/>
        </p:spPr>
        <p:txBody>
          <a:bodyPr wrap="square" rtlCol="0">
            <a:spAutoFit/>
          </a:bodyPr>
          <a:lstStyle/>
          <a:p>
            <a:pPr algn="ctr"/>
            <a:r>
              <a:rPr lang="en-GB" sz="3600" b="1" dirty="0" smtClean="0">
                <a:solidFill>
                  <a:srgbClr val="00B050"/>
                </a:solidFill>
              </a:rPr>
              <a:t>Responsiveness</a:t>
            </a:r>
            <a:endParaRPr lang="en-GB" sz="3600" b="1" dirty="0">
              <a:solidFill>
                <a:srgbClr val="00B050"/>
              </a:solidFill>
            </a:endParaRPr>
          </a:p>
        </p:txBody>
      </p:sp>
      <p:pic>
        <p:nvPicPr>
          <p:cNvPr id="25"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600" y="3561302"/>
            <a:ext cx="1871795"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77600" y="5294376"/>
            <a:ext cx="1871794" cy="461665"/>
          </a:xfrm>
          <a:prstGeom prst="rect">
            <a:avLst/>
          </a:prstGeom>
          <a:noFill/>
        </p:spPr>
        <p:txBody>
          <a:bodyPr wrap="square" rtlCol="0">
            <a:spAutoFit/>
          </a:bodyPr>
          <a:lstStyle/>
          <a:p>
            <a:pPr algn="ctr"/>
            <a:r>
              <a:rPr lang="en-GB" sz="1200" b="1" dirty="0" smtClean="0"/>
              <a:t>NI Health Minister launching Care Opinion</a:t>
            </a:r>
            <a:endParaRPr lang="en-GB" sz="1200" b="1" dirty="0"/>
          </a:p>
        </p:txBody>
      </p:sp>
      <p:sp>
        <p:nvSpPr>
          <p:cNvPr id="6" name="TextBox 5"/>
          <p:cNvSpPr txBox="1"/>
          <p:nvPr/>
        </p:nvSpPr>
        <p:spPr>
          <a:xfrm>
            <a:off x="8266176" y="339418"/>
            <a:ext cx="1639824" cy="1107996"/>
          </a:xfrm>
          <a:prstGeom prst="rect">
            <a:avLst/>
          </a:prstGeom>
          <a:noFill/>
        </p:spPr>
        <p:txBody>
          <a:bodyPr wrap="square" rtlCol="0" anchor="ctr">
            <a:spAutoFit/>
          </a:bodyPr>
          <a:lstStyle/>
          <a:p>
            <a:pPr algn="ctr"/>
            <a:r>
              <a:rPr lang="en-GB" sz="1100" b="1" dirty="0" smtClean="0">
                <a:solidFill>
                  <a:srgbClr val="00B050"/>
                </a:solidFill>
              </a:rPr>
              <a:t>We are now almost 3 years old – walking, talking, making noise and causing a lot of disruption – all very positive!</a:t>
            </a:r>
            <a:endParaRPr lang="en-GB" sz="1100" b="1" dirty="0">
              <a:solidFill>
                <a:srgbClr val="00B050"/>
              </a:solidFill>
            </a:endParaRPr>
          </a:p>
        </p:txBody>
      </p:sp>
      <p:sp>
        <p:nvSpPr>
          <p:cNvPr id="18" name="TextBox 17"/>
          <p:cNvSpPr txBox="1"/>
          <p:nvPr/>
        </p:nvSpPr>
        <p:spPr>
          <a:xfrm>
            <a:off x="8263128" y="1970805"/>
            <a:ext cx="1639824" cy="1277273"/>
          </a:xfrm>
          <a:prstGeom prst="rect">
            <a:avLst/>
          </a:prstGeom>
          <a:noFill/>
        </p:spPr>
        <p:txBody>
          <a:bodyPr wrap="square" rtlCol="0" anchor="ctr">
            <a:spAutoFit/>
          </a:bodyPr>
          <a:lstStyle/>
          <a:p>
            <a:pPr algn="ctr"/>
            <a:r>
              <a:rPr lang="en-GB" sz="1100" b="1" dirty="0" smtClean="0">
                <a:solidFill>
                  <a:srgbClr val="00B050"/>
                </a:solidFill>
              </a:rPr>
              <a:t>Each personal journey shared validates good performance and / or provides valuable learning and the opportunity to make positive change.</a:t>
            </a:r>
            <a:endParaRPr lang="en-GB" sz="1100" b="1" dirty="0">
              <a:solidFill>
                <a:srgbClr val="00B050"/>
              </a:solidFill>
            </a:endParaRPr>
          </a:p>
        </p:txBody>
      </p:sp>
      <p:sp>
        <p:nvSpPr>
          <p:cNvPr id="19" name="TextBox 18"/>
          <p:cNvSpPr txBox="1"/>
          <p:nvPr/>
        </p:nvSpPr>
        <p:spPr>
          <a:xfrm>
            <a:off x="8260080" y="3661517"/>
            <a:ext cx="1639824" cy="1277273"/>
          </a:xfrm>
          <a:prstGeom prst="rect">
            <a:avLst/>
          </a:prstGeom>
          <a:noFill/>
        </p:spPr>
        <p:txBody>
          <a:bodyPr wrap="square" rtlCol="0" anchor="ctr">
            <a:spAutoFit/>
          </a:bodyPr>
          <a:lstStyle/>
          <a:p>
            <a:pPr algn="ctr"/>
            <a:r>
              <a:rPr lang="en-GB" sz="1100" b="1" dirty="0" smtClean="0">
                <a:solidFill>
                  <a:srgbClr val="00B050"/>
                </a:solidFill>
              </a:rPr>
              <a:t>Each trained and active responder has become a user experience change agent and has increased their interaction with our full set of user experience tools.</a:t>
            </a:r>
            <a:endParaRPr lang="en-GB" sz="1100" b="1" dirty="0">
              <a:solidFill>
                <a:srgbClr val="00B050"/>
              </a:solidFill>
            </a:endParaRPr>
          </a:p>
        </p:txBody>
      </p:sp>
      <p:sp>
        <p:nvSpPr>
          <p:cNvPr id="20" name="TextBox 19"/>
          <p:cNvSpPr txBox="1"/>
          <p:nvPr/>
        </p:nvSpPr>
        <p:spPr>
          <a:xfrm>
            <a:off x="8266176" y="5292905"/>
            <a:ext cx="1639824" cy="1446550"/>
          </a:xfrm>
          <a:prstGeom prst="rect">
            <a:avLst/>
          </a:prstGeom>
          <a:noFill/>
        </p:spPr>
        <p:txBody>
          <a:bodyPr wrap="square" rtlCol="0" anchor="ctr">
            <a:spAutoFit/>
          </a:bodyPr>
          <a:lstStyle/>
          <a:p>
            <a:pPr algn="ctr"/>
            <a:r>
              <a:rPr lang="en-GB" sz="1100" b="1" dirty="0" smtClean="0">
                <a:solidFill>
                  <a:srgbClr val="00B050"/>
                </a:solidFill>
              </a:rPr>
              <a:t>We pride ourselves on speed of response, sharing of stories to the frontline, full transparency and commitment to working in partnership to learn and resolve issues.</a:t>
            </a:r>
            <a:endParaRPr lang="en-GB" sz="1100" b="1" dirty="0">
              <a:solidFill>
                <a:srgbClr val="00B050"/>
              </a:solidFill>
            </a:endParaRPr>
          </a:p>
        </p:txBody>
      </p:sp>
    </p:spTree>
    <p:extLst>
      <p:ext uri="{BB962C8B-B14F-4D97-AF65-F5344CB8AC3E}">
        <p14:creationId xmlns:p14="http://schemas.microsoft.com/office/powerpoint/2010/main" val="1929812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28" y="2304"/>
            <a:ext cx="2570650" cy="102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5804" y="1238646"/>
            <a:ext cx="2513507" cy="1938992"/>
          </a:xfrm>
          <a:prstGeom prst="rect">
            <a:avLst/>
          </a:prstGeom>
          <a:noFill/>
        </p:spPr>
        <p:txBody>
          <a:bodyPr wrap="square" rtlCol="0">
            <a:spAutoFit/>
          </a:bodyPr>
          <a:lstStyle/>
          <a:p>
            <a:pPr algn="ctr"/>
            <a:r>
              <a:rPr lang="en-GB" sz="4000" b="1" dirty="0" smtClean="0">
                <a:solidFill>
                  <a:srgbClr val="CC0066"/>
                </a:solidFill>
              </a:rPr>
              <a:t>How we use Care Opinion</a:t>
            </a:r>
            <a:endParaRPr lang="en-GB" sz="4000" b="1" dirty="0">
              <a:solidFill>
                <a:srgbClr val="CC0066"/>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16" y="5843847"/>
            <a:ext cx="2440284" cy="1014153"/>
          </a:xfrm>
          <a:prstGeom prst="rect">
            <a:avLst/>
          </a:prstGeom>
        </p:spPr>
      </p:pic>
      <p:sp>
        <p:nvSpPr>
          <p:cNvPr id="14" name="TextBox 13"/>
          <p:cNvSpPr txBox="1"/>
          <p:nvPr/>
        </p:nvSpPr>
        <p:spPr>
          <a:xfrm>
            <a:off x="3199775" y="408111"/>
            <a:ext cx="2502110" cy="1200329"/>
          </a:xfrm>
          <a:prstGeom prst="rect">
            <a:avLst/>
          </a:prstGeom>
          <a:noFill/>
        </p:spPr>
        <p:txBody>
          <a:bodyPr wrap="square" rtlCol="0">
            <a:spAutoFit/>
          </a:bodyPr>
          <a:lstStyle/>
          <a:p>
            <a:pPr algn="ctr"/>
            <a:r>
              <a:rPr lang="en-GB" sz="3600" b="1" dirty="0" smtClean="0">
                <a:solidFill>
                  <a:srgbClr val="00B050"/>
                </a:solidFill>
              </a:rPr>
              <a:t>Recognise the positive</a:t>
            </a:r>
            <a:endParaRPr lang="en-GB" sz="3600" b="1" dirty="0">
              <a:solidFill>
                <a:srgbClr val="00B050"/>
              </a:solidFill>
            </a:endParaRPr>
          </a:p>
        </p:txBody>
      </p:sp>
      <p:sp>
        <p:nvSpPr>
          <p:cNvPr id="15" name="TextBox 14"/>
          <p:cNvSpPr txBox="1"/>
          <p:nvPr/>
        </p:nvSpPr>
        <p:spPr>
          <a:xfrm>
            <a:off x="3081852" y="2048948"/>
            <a:ext cx="2738905" cy="1200329"/>
          </a:xfrm>
          <a:prstGeom prst="rect">
            <a:avLst/>
          </a:prstGeom>
          <a:noFill/>
        </p:spPr>
        <p:txBody>
          <a:bodyPr wrap="square" rtlCol="0">
            <a:spAutoFit/>
          </a:bodyPr>
          <a:lstStyle/>
          <a:p>
            <a:pPr algn="ctr"/>
            <a:r>
              <a:rPr lang="en-GB" sz="3600" b="1" dirty="0" smtClean="0">
                <a:solidFill>
                  <a:srgbClr val="00B050"/>
                </a:solidFill>
              </a:rPr>
              <a:t>Respond to the negative</a:t>
            </a:r>
            <a:endParaRPr lang="en-GB" sz="3600" b="1" dirty="0">
              <a:solidFill>
                <a:srgbClr val="00B050"/>
              </a:solidFill>
            </a:endParaRPr>
          </a:p>
        </p:txBody>
      </p:sp>
      <p:sp>
        <p:nvSpPr>
          <p:cNvPr id="16" name="TextBox 15"/>
          <p:cNvSpPr txBox="1"/>
          <p:nvPr/>
        </p:nvSpPr>
        <p:spPr>
          <a:xfrm>
            <a:off x="2724913" y="3685992"/>
            <a:ext cx="3459106" cy="1200329"/>
          </a:xfrm>
          <a:prstGeom prst="rect">
            <a:avLst/>
          </a:prstGeom>
          <a:noFill/>
        </p:spPr>
        <p:txBody>
          <a:bodyPr wrap="square" rtlCol="0">
            <a:spAutoFit/>
          </a:bodyPr>
          <a:lstStyle/>
          <a:p>
            <a:pPr algn="ctr"/>
            <a:r>
              <a:rPr lang="en-GB" sz="3600" b="1" dirty="0" smtClean="0">
                <a:solidFill>
                  <a:srgbClr val="00B050"/>
                </a:solidFill>
              </a:rPr>
              <a:t>Celebrate good care</a:t>
            </a:r>
            <a:endParaRPr lang="en-GB" sz="3600" b="1" dirty="0">
              <a:solidFill>
                <a:srgbClr val="00B050"/>
              </a:solidFill>
            </a:endParaRPr>
          </a:p>
        </p:txBody>
      </p:sp>
      <p:sp>
        <p:nvSpPr>
          <p:cNvPr id="17" name="TextBox 16"/>
          <p:cNvSpPr txBox="1"/>
          <p:nvPr/>
        </p:nvSpPr>
        <p:spPr>
          <a:xfrm>
            <a:off x="2894437" y="5348001"/>
            <a:ext cx="3109200" cy="1200329"/>
          </a:xfrm>
          <a:prstGeom prst="rect">
            <a:avLst/>
          </a:prstGeom>
          <a:noFill/>
        </p:spPr>
        <p:txBody>
          <a:bodyPr wrap="square" rtlCol="0">
            <a:spAutoFit/>
          </a:bodyPr>
          <a:lstStyle/>
          <a:p>
            <a:pPr algn="ctr"/>
            <a:r>
              <a:rPr lang="en-GB" sz="3600" b="1" dirty="0" smtClean="0">
                <a:solidFill>
                  <a:srgbClr val="00B050"/>
                </a:solidFill>
              </a:rPr>
              <a:t>Active response</a:t>
            </a:r>
            <a:endParaRPr lang="en-GB" sz="3600" b="1" dirty="0">
              <a:solidFill>
                <a:srgbClr val="00B050"/>
              </a:solidFill>
            </a:endParaRPr>
          </a:p>
        </p:txBody>
      </p:sp>
      <p:sp>
        <p:nvSpPr>
          <p:cNvPr id="6" name="Rectangle 5"/>
          <p:cNvSpPr/>
          <p:nvPr/>
        </p:nvSpPr>
        <p:spPr>
          <a:xfrm>
            <a:off x="6107818" y="246888"/>
            <a:ext cx="3593966" cy="1531338"/>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Quick response made to acknowledge and thank the story author for positive comments submitted and to describe how the story has been shared.</a:t>
            </a:r>
            <a:endParaRPr lang="en-GB" b="1" dirty="0">
              <a:solidFill>
                <a:srgbClr val="00B050"/>
              </a:solidFill>
            </a:endParaRPr>
          </a:p>
        </p:txBody>
      </p:sp>
      <p:sp>
        <p:nvSpPr>
          <p:cNvPr id="27" name="Rectangle 26"/>
          <p:cNvSpPr/>
          <p:nvPr/>
        </p:nvSpPr>
        <p:spPr>
          <a:xfrm>
            <a:off x="6113914" y="1871471"/>
            <a:ext cx="3593966" cy="1530000"/>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An early response is made to acknowledge the negative story, apologise for shortcomings and to offer personal level review to guide responsive action.</a:t>
            </a:r>
            <a:endParaRPr lang="en-GB" b="1" dirty="0">
              <a:solidFill>
                <a:srgbClr val="00B050"/>
              </a:solidFill>
            </a:endParaRPr>
          </a:p>
        </p:txBody>
      </p:sp>
      <p:sp>
        <p:nvSpPr>
          <p:cNvPr id="28" name="Rectangle 27"/>
          <p:cNvSpPr/>
          <p:nvPr/>
        </p:nvSpPr>
        <p:spPr>
          <a:xfrm>
            <a:off x="6120010" y="3514343"/>
            <a:ext cx="3593966" cy="1530000"/>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A4 colour laminated story templates are produced and displayed at service location for every positive story.  Stories are highlighted on Trust social media.</a:t>
            </a:r>
            <a:endParaRPr lang="en-GB" b="1" dirty="0">
              <a:solidFill>
                <a:srgbClr val="00B050"/>
              </a:solidFill>
            </a:endParaRPr>
          </a:p>
        </p:txBody>
      </p:sp>
      <p:sp>
        <p:nvSpPr>
          <p:cNvPr id="29" name="Rectangle 28"/>
          <p:cNvSpPr/>
          <p:nvPr/>
        </p:nvSpPr>
        <p:spPr>
          <a:xfrm>
            <a:off x="6116962" y="5157215"/>
            <a:ext cx="3593966" cy="1530000"/>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Story authors are invited to be personally involved in active response to all negative stories.  A turnaround template transparently displays response journeys.</a:t>
            </a:r>
            <a:endParaRPr lang="en-GB" b="1" dirty="0">
              <a:solidFill>
                <a:srgbClr val="00B050"/>
              </a:solidFill>
            </a:endParaRPr>
          </a:p>
        </p:txBody>
      </p:sp>
      <p:pic>
        <p:nvPicPr>
          <p:cNvPr id="30" name="Picture 29"/>
          <p:cNvPicPr>
            <a:picLocks noChangeAspect="1"/>
          </p:cNvPicPr>
          <p:nvPr/>
        </p:nvPicPr>
        <p:blipFill>
          <a:blip r:embed="rId4"/>
          <a:stretch>
            <a:fillRect/>
          </a:stretch>
        </p:blipFill>
        <p:spPr>
          <a:xfrm>
            <a:off x="172348" y="3685992"/>
            <a:ext cx="2552565" cy="1567063"/>
          </a:xfrm>
          <a:prstGeom prst="rect">
            <a:avLst/>
          </a:prstGeom>
        </p:spPr>
      </p:pic>
    </p:spTree>
    <p:extLst>
      <p:ext uri="{BB962C8B-B14F-4D97-AF65-F5344CB8AC3E}">
        <p14:creationId xmlns:p14="http://schemas.microsoft.com/office/powerpoint/2010/main" val="90060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28" y="2304"/>
            <a:ext cx="2570650" cy="102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5804" y="1238646"/>
            <a:ext cx="2513507" cy="1938992"/>
          </a:xfrm>
          <a:prstGeom prst="rect">
            <a:avLst/>
          </a:prstGeom>
          <a:noFill/>
        </p:spPr>
        <p:txBody>
          <a:bodyPr wrap="square" rtlCol="0">
            <a:spAutoFit/>
          </a:bodyPr>
          <a:lstStyle/>
          <a:p>
            <a:pPr algn="ctr"/>
            <a:r>
              <a:rPr lang="en-GB" sz="4000" b="1" dirty="0" smtClean="0">
                <a:solidFill>
                  <a:srgbClr val="CC0066"/>
                </a:solidFill>
              </a:rPr>
              <a:t>How we use Care Opinion</a:t>
            </a:r>
            <a:endParaRPr lang="en-GB" sz="4000" b="1" dirty="0">
              <a:solidFill>
                <a:srgbClr val="CC0066"/>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16" y="5843847"/>
            <a:ext cx="2440284" cy="1014153"/>
          </a:xfrm>
          <a:prstGeom prst="rect">
            <a:avLst/>
          </a:prstGeom>
        </p:spPr>
      </p:pic>
      <p:sp>
        <p:nvSpPr>
          <p:cNvPr id="14" name="TextBox 13"/>
          <p:cNvSpPr txBox="1"/>
          <p:nvPr/>
        </p:nvSpPr>
        <p:spPr>
          <a:xfrm>
            <a:off x="3199775" y="682431"/>
            <a:ext cx="2502110" cy="646331"/>
          </a:xfrm>
          <a:prstGeom prst="rect">
            <a:avLst/>
          </a:prstGeom>
          <a:noFill/>
        </p:spPr>
        <p:txBody>
          <a:bodyPr wrap="square" rtlCol="0">
            <a:spAutoFit/>
          </a:bodyPr>
          <a:lstStyle/>
          <a:p>
            <a:pPr algn="ctr"/>
            <a:r>
              <a:rPr lang="en-GB" sz="3600" b="1" dirty="0" smtClean="0">
                <a:solidFill>
                  <a:srgbClr val="00B050"/>
                </a:solidFill>
              </a:rPr>
              <a:t>Triangulate</a:t>
            </a:r>
            <a:endParaRPr lang="en-GB" sz="3600" b="1" dirty="0">
              <a:solidFill>
                <a:srgbClr val="00B050"/>
              </a:solidFill>
            </a:endParaRPr>
          </a:p>
        </p:txBody>
      </p:sp>
      <p:sp>
        <p:nvSpPr>
          <p:cNvPr id="15" name="TextBox 14"/>
          <p:cNvSpPr txBox="1"/>
          <p:nvPr/>
        </p:nvSpPr>
        <p:spPr>
          <a:xfrm>
            <a:off x="3081852" y="2343502"/>
            <a:ext cx="2738905" cy="587574"/>
          </a:xfrm>
          <a:prstGeom prst="rect">
            <a:avLst/>
          </a:prstGeom>
          <a:noFill/>
        </p:spPr>
        <p:txBody>
          <a:bodyPr wrap="square" rtlCol="0">
            <a:spAutoFit/>
          </a:bodyPr>
          <a:lstStyle/>
          <a:p>
            <a:pPr algn="ctr"/>
            <a:r>
              <a:rPr lang="en-GB" sz="3600" b="1" dirty="0" smtClean="0">
                <a:solidFill>
                  <a:srgbClr val="00B050"/>
                </a:solidFill>
              </a:rPr>
              <a:t>Integrate</a:t>
            </a:r>
            <a:endParaRPr lang="en-GB" sz="3600" b="1" dirty="0">
              <a:solidFill>
                <a:srgbClr val="00B050"/>
              </a:solidFill>
            </a:endParaRPr>
          </a:p>
        </p:txBody>
      </p:sp>
      <p:sp>
        <p:nvSpPr>
          <p:cNvPr id="16" name="TextBox 15"/>
          <p:cNvSpPr txBox="1"/>
          <p:nvPr/>
        </p:nvSpPr>
        <p:spPr>
          <a:xfrm>
            <a:off x="2724913" y="3960312"/>
            <a:ext cx="3459106" cy="646331"/>
          </a:xfrm>
          <a:prstGeom prst="rect">
            <a:avLst/>
          </a:prstGeom>
          <a:noFill/>
        </p:spPr>
        <p:txBody>
          <a:bodyPr wrap="square" rtlCol="0">
            <a:spAutoFit/>
          </a:bodyPr>
          <a:lstStyle/>
          <a:p>
            <a:pPr algn="ctr"/>
            <a:r>
              <a:rPr lang="en-GB" sz="3600" b="1" dirty="0" smtClean="0">
                <a:solidFill>
                  <a:srgbClr val="00B050"/>
                </a:solidFill>
              </a:rPr>
              <a:t>Elevate</a:t>
            </a:r>
            <a:endParaRPr lang="en-GB" sz="3600" b="1" dirty="0">
              <a:solidFill>
                <a:srgbClr val="00B050"/>
              </a:solidFill>
            </a:endParaRPr>
          </a:p>
        </p:txBody>
      </p:sp>
      <p:sp>
        <p:nvSpPr>
          <p:cNvPr id="17" name="TextBox 16"/>
          <p:cNvSpPr txBox="1"/>
          <p:nvPr/>
        </p:nvSpPr>
        <p:spPr>
          <a:xfrm>
            <a:off x="2894437" y="5604033"/>
            <a:ext cx="3109200" cy="646331"/>
          </a:xfrm>
          <a:prstGeom prst="rect">
            <a:avLst/>
          </a:prstGeom>
          <a:noFill/>
        </p:spPr>
        <p:txBody>
          <a:bodyPr wrap="square" rtlCol="0">
            <a:spAutoFit/>
          </a:bodyPr>
          <a:lstStyle/>
          <a:p>
            <a:pPr algn="ctr"/>
            <a:r>
              <a:rPr lang="en-GB" sz="3600" b="1" dirty="0" smtClean="0">
                <a:solidFill>
                  <a:srgbClr val="00B050"/>
                </a:solidFill>
              </a:rPr>
              <a:t>Innovate</a:t>
            </a:r>
            <a:endParaRPr lang="en-GB" sz="3600" b="1" dirty="0">
              <a:solidFill>
                <a:srgbClr val="00B050"/>
              </a:solidFill>
            </a:endParaRPr>
          </a:p>
        </p:txBody>
      </p:sp>
      <p:pic>
        <p:nvPicPr>
          <p:cNvPr id="26"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33" y="3542359"/>
            <a:ext cx="1609848" cy="1850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107818" y="246888"/>
            <a:ext cx="3593966" cy="1531338"/>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Care Opinion is used as a value-adding resource in combination with intel from further experience tools to provide a comprehensive lens of service user experience.</a:t>
            </a:r>
            <a:endParaRPr lang="en-GB" b="1" dirty="0">
              <a:solidFill>
                <a:srgbClr val="00B050"/>
              </a:solidFill>
            </a:endParaRPr>
          </a:p>
        </p:txBody>
      </p:sp>
      <p:sp>
        <p:nvSpPr>
          <p:cNvPr id="27" name="Rectangle 26"/>
          <p:cNvSpPr/>
          <p:nvPr/>
        </p:nvSpPr>
        <p:spPr>
          <a:xfrm>
            <a:off x="6113914" y="1871471"/>
            <a:ext cx="3593966" cy="1530000"/>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Care Opinion interacts with our service user involvement </a:t>
            </a:r>
            <a:r>
              <a:rPr lang="en-GB" b="1" dirty="0" smtClean="0">
                <a:solidFill>
                  <a:srgbClr val="00B050"/>
                </a:solidFill>
              </a:rPr>
              <a:t>models – sparking initiatives to </a:t>
            </a:r>
            <a:r>
              <a:rPr lang="en-GB" b="1" dirty="0" smtClean="0">
                <a:solidFill>
                  <a:srgbClr val="00B050"/>
                </a:solidFill>
              </a:rPr>
              <a:t>drive exploration and improvement of key experience elements.</a:t>
            </a:r>
            <a:endParaRPr lang="en-GB" b="1" dirty="0">
              <a:solidFill>
                <a:srgbClr val="00B050"/>
              </a:solidFill>
            </a:endParaRPr>
          </a:p>
        </p:txBody>
      </p:sp>
      <p:sp>
        <p:nvSpPr>
          <p:cNvPr id="28" name="Rectangle 27"/>
          <p:cNvSpPr/>
          <p:nvPr/>
        </p:nvSpPr>
        <p:spPr>
          <a:xfrm>
            <a:off x="6120010" y="3514343"/>
            <a:ext cx="3593966" cy="1530000"/>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Care Opinion supports elevation and prioritisation of the service user experience that has ramped up the organisation’s focus and commitment to excellence.</a:t>
            </a:r>
            <a:endParaRPr lang="en-GB" b="1" dirty="0">
              <a:solidFill>
                <a:srgbClr val="00B050"/>
              </a:solidFill>
            </a:endParaRPr>
          </a:p>
        </p:txBody>
      </p:sp>
      <p:sp>
        <p:nvSpPr>
          <p:cNvPr id="29" name="Rectangle 28"/>
          <p:cNvSpPr/>
          <p:nvPr/>
        </p:nvSpPr>
        <p:spPr>
          <a:xfrm>
            <a:off x="6116962" y="5157215"/>
            <a:ext cx="3593966" cy="1530000"/>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Care Opinion is proving to be a key catalyst in creatively </a:t>
            </a:r>
            <a:r>
              <a:rPr lang="en-GB" b="1" dirty="0" smtClean="0">
                <a:solidFill>
                  <a:srgbClr val="00B050"/>
                </a:solidFill>
              </a:rPr>
              <a:t>and effectively improving </a:t>
            </a:r>
            <a:r>
              <a:rPr lang="en-GB" b="1" dirty="0" smtClean="0">
                <a:solidFill>
                  <a:srgbClr val="00B050"/>
                </a:solidFill>
              </a:rPr>
              <a:t>the service user experience in partnership with our story authors. </a:t>
            </a:r>
            <a:endParaRPr lang="en-GB" b="1" dirty="0">
              <a:solidFill>
                <a:srgbClr val="00B050"/>
              </a:solidFill>
            </a:endParaRPr>
          </a:p>
        </p:txBody>
      </p:sp>
    </p:spTree>
    <p:extLst>
      <p:ext uri="{BB962C8B-B14F-4D97-AF65-F5344CB8AC3E}">
        <p14:creationId xmlns:p14="http://schemas.microsoft.com/office/powerpoint/2010/main" val="2881749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F93B66-D60D-4F16-BFA4-F88F815161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057080" y="6366222"/>
            <a:ext cx="1364733" cy="432048"/>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241" y="6287746"/>
            <a:ext cx="1947101" cy="57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860635" y="3244335"/>
            <a:ext cx="184731" cy="646331"/>
          </a:xfrm>
          <a:prstGeom prst="rect">
            <a:avLst/>
          </a:prstGeom>
        </p:spPr>
        <p:txBody>
          <a:bodyPr wrap="none">
            <a:spAutoFit/>
          </a:bodyPr>
          <a:lstStyle/>
          <a:p>
            <a:pPr algn="ctr"/>
            <a:endParaRPr lang="en-GB" dirty="0">
              <a:solidFill>
                <a:srgbClr val="BD355F"/>
              </a:solidFill>
            </a:endParaRPr>
          </a:p>
          <a:p>
            <a:pPr algn="ctr"/>
            <a:endParaRPr lang="en-GB" dirty="0">
              <a:solidFill>
                <a:srgbClr val="BD355F"/>
              </a:solidFill>
            </a:endParaRPr>
          </a:p>
        </p:txBody>
      </p:sp>
      <p:pic>
        <p:nvPicPr>
          <p:cNvPr id="8" name="Picture 7"/>
          <p:cNvPicPr>
            <a:picLocks noChangeAspect="1"/>
          </p:cNvPicPr>
          <p:nvPr/>
        </p:nvPicPr>
        <p:blipFill>
          <a:blip r:embed="rId4"/>
          <a:stretch>
            <a:fillRect/>
          </a:stretch>
        </p:blipFill>
        <p:spPr>
          <a:xfrm>
            <a:off x="5419934" y="13648"/>
            <a:ext cx="4096349" cy="3062434"/>
          </a:xfrm>
          <a:prstGeom prst="rect">
            <a:avLst/>
          </a:prstGeom>
          <a:ln>
            <a:solidFill>
              <a:schemeClr val="tx1"/>
            </a:solidFill>
          </a:ln>
        </p:spPr>
      </p:pic>
      <p:pic>
        <p:nvPicPr>
          <p:cNvPr id="13" name="Picture 12"/>
          <p:cNvPicPr>
            <a:picLocks/>
          </p:cNvPicPr>
          <p:nvPr/>
        </p:nvPicPr>
        <p:blipFill>
          <a:blip r:embed="rId5"/>
          <a:stretch>
            <a:fillRect/>
          </a:stretch>
        </p:blipFill>
        <p:spPr>
          <a:xfrm>
            <a:off x="5419934" y="3145497"/>
            <a:ext cx="4096348" cy="3063600"/>
          </a:xfrm>
          <a:prstGeom prst="rect">
            <a:avLst/>
          </a:prstGeom>
          <a:ln>
            <a:solidFill>
              <a:schemeClr val="tx1"/>
            </a:solidFill>
          </a:ln>
        </p:spPr>
      </p:pic>
      <p:pic>
        <p:nvPicPr>
          <p:cNvPr id="14" name="Picture 13"/>
          <p:cNvPicPr>
            <a:picLocks/>
          </p:cNvPicPr>
          <p:nvPr/>
        </p:nvPicPr>
        <p:blipFill>
          <a:blip r:embed="rId6"/>
          <a:stretch>
            <a:fillRect/>
          </a:stretch>
        </p:blipFill>
        <p:spPr>
          <a:xfrm>
            <a:off x="389673" y="18757"/>
            <a:ext cx="4096800" cy="3063600"/>
          </a:xfrm>
          <a:prstGeom prst="rect">
            <a:avLst/>
          </a:prstGeom>
          <a:ln>
            <a:solidFill>
              <a:schemeClr val="tx1"/>
            </a:solidFill>
          </a:ln>
        </p:spPr>
      </p:pic>
      <p:pic>
        <p:nvPicPr>
          <p:cNvPr id="22" name="Picture 21"/>
          <p:cNvPicPr>
            <a:picLocks/>
          </p:cNvPicPr>
          <p:nvPr/>
        </p:nvPicPr>
        <p:blipFill>
          <a:blip r:embed="rId7"/>
          <a:stretch>
            <a:fillRect/>
          </a:stretch>
        </p:blipFill>
        <p:spPr>
          <a:xfrm>
            <a:off x="387709" y="3156395"/>
            <a:ext cx="4096800" cy="3063600"/>
          </a:xfrm>
          <a:prstGeom prst="rect">
            <a:avLst/>
          </a:prstGeom>
          <a:ln>
            <a:solidFill>
              <a:schemeClr val="tx2"/>
            </a:solidFill>
          </a:ln>
        </p:spPr>
      </p:pic>
      <p:sp>
        <p:nvSpPr>
          <p:cNvPr id="2" name="Title 1"/>
          <p:cNvSpPr>
            <a:spLocks noGrp="1"/>
          </p:cNvSpPr>
          <p:nvPr>
            <p:ph type="ctrTitle"/>
          </p:nvPr>
        </p:nvSpPr>
        <p:spPr>
          <a:xfrm>
            <a:off x="4008298" y="2561136"/>
            <a:ext cx="1911870" cy="1080120"/>
          </a:xfrm>
          <a:solidFill>
            <a:schemeClr val="bg1"/>
          </a:solidFill>
          <a:ln>
            <a:solidFill>
              <a:schemeClr val="tx1"/>
            </a:solidFill>
          </a:ln>
        </p:spPr>
        <p:txBody>
          <a:bodyPr anchor="ctr">
            <a:noAutofit/>
          </a:bodyPr>
          <a:lstStyle/>
          <a:p>
            <a:r>
              <a:rPr lang="en-GB" sz="2800" b="1" dirty="0" smtClean="0">
                <a:solidFill>
                  <a:srgbClr val="BD355F"/>
                </a:solidFill>
              </a:rPr>
              <a:t>Story </a:t>
            </a:r>
            <a:r>
              <a:rPr lang="en-GB" sz="2800" b="1" dirty="0">
                <a:solidFill>
                  <a:srgbClr val="BD355F"/>
                </a:solidFill>
              </a:rPr>
              <a:t>Quotes</a:t>
            </a:r>
          </a:p>
        </p:txBody>
      </p:sp>
      <p:sp>
        <p:nvSpPr>
          <p:cNvPr id="25" name="Title 1"/>
          <p:cNvSpPr txBox="1">
            <a:spLocks/>
          </p:cNvSpPr>
          <p:nvPr/>
        </p:nvSpPr>
        <p:spPr>
          <a:xfrm>
            <a:off x="4363288" y="4194708"/>
            <a:ext cx="1165776" cy="607422"/>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1" dirty="0">
                <a:solidFill>
                  <a:srgbClr val="BD355F"/>
                </a:solidFill>
              </a:rPr>
              <a:t>Turnaround Stories</a:t>
            </a:r>
          </a:p>
        </p:txBody>
      </p:sp>
      <p:cxnSp>
        <p:nvCxnSpPr>
          <p:cNvPr id="26" name="Straight Arrow Connector 25"/>
          <p:cNvCxnSpPr>
            <a:stCxn id="2" idx="2"/>
          </p:cNvCxnSpPr>
          <p:nvPr/>
        </p:nvCxnSpPr>
        <p:spPr>
          <a:xfrm>
            <a:off x="4964234" y="3641257"/>
            <a:ext cx="6825" cy="5391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59152" y="6251170"/>
            <a:ext cx="5221224" cy="646331"/>
          </a:xfrm>
          <a:prstGeom prst="rect">
            <a:avLst/>
          </a:prstGeom>
          <a:noFill/>
        </p:spPr>
        <p:txBody>
          <a:bodyPr wrap="square" rtlCol="0">
            <a:spAutoFit/>
          </a:bodyPr>
          <a:lstStyle/>
          <a:p>
            <a:pPr algn="ctr"/>
            <a:r>
              <a:rPr lang="en-GB" b="1" dirty="0" smtClean="0"/>
              <a:t>Examples of the A4 colour laminate positive quote templates displayed at every service location</a:t>
            </a:r>
            <a:endParaRPr lang="en-GB" b="1" dirty="0"/>
          </a:p>
        </p:txBody>
      </p:sp>
    </p:spTree>
    <p:extLst>
      <p:ext uri="{BB962C8B-B14F-4D97-AF65-F5344CB8AC3E}">
        <p14:creationId xmlns:p14="http://schemas.microsoft.com/office/powerpoint/2010/main" val="1708926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960"/>
          <a:stretch/>
        </p:blipFill>
        <p:spPr>
          <a:xfrm>
            <a:off x="3179999" y="-2"/>
            <a:ext cx="6726002" cy="6858000"/>
          </a:xfrm>
          <a:prstGeom prst="rect">
            <a:avLst/>
          </a:prstGeom>
        </p:spPr>
      </p:pic>
      <p:sp>
        <p:nvSpPr>
          <p:cNvPr id="5" name="Rectangle 4"/>
          <p:cNvSpPr/>
          <p:nvPr/>
        </p:nvSpPr>
        <p:spPr>
          <a:xfrm>
            <a:off x="3198910" y="-5"/>
            <a:ext cx="6707090" cy="68580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ounded Rectangular Callout 5"/>
          <p:cNvSpPr/>
          <p:nvPr/>
        </p:nvSpPr>
        <p:spPr>
          <a:xfrm flipH="1">
            <a:off x="4251901" y="3356992"/>
            <a:ext cx="5472606" cy="2884473"/>
          </a:xfrm>
          <a:prstGeom prst="wedgeRoundRectCallout">
            <a:avLst>
              <a:gd name="adj1" fmla="val -36502"/>
              <a:gd name="adj2" fmla="val 67867"/>
              <a:gd name="adj3" fmla="val 16667"/>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dirty="0"/>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rot="5400000">
            <a:off x="-242876" y="3395675"/>
            <a:ext cx="6858003" cy="66649"/>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002" y="2745991"/>
            <a:ext cx="1443345" cy="1435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8372" y="1400775"/>
            <a:ext cx="3113340" cy="359009"/>
          </a:xfrm>
          <a:prstGeom prst="rect">
            <a:avLst/>
          </a:prstGeom>
          <a:noFill/>
        </p:spPr>
        <p:txBody>
          <a:bodyPr wrap="square" rtlCol="0">
            <a:spAutoFit/>
          </a:bodyPr>
          <a:lstStyle/>
          <a:p>
            <a:pPr algn="ctr"/>
            <a:r>
              <a:rPr lang="en-GB" sz="1733" b="1" dirty="0">
                <a:solidFill>
                  <a:srgbClr val="CC0066"/>
                </a:solidFill>
              </a:rPr>
              <a:t>Tell us through our website</a:t>
            </a:r>
          </a:p>
        </p:txBody>
      </p:sp>
      <p:sp>
        <p:nvSpPr>
          <p:cNvPr id="10" name="TextBox 9"/>
          <p:cNvSpPr txBox="1"/>
          <p:nvPr/>
        </p:nvSpPr>
        <p:spPr>
          <a:xfrm>
            <a:off x="233600" y="2430300"/>
            <a:ext cx="2740946" cy="359009"/>
          </a:xfrm>
          <a:prstGeom prst="rect">
            <a:avLst/>
          </a:prstGeom>
          <a:noFill/>
        </p:spPr>
        <p:txBody>
          <a:bodyPr wrap="square" rtlCol="0">
            <a:spAutoFit/>
          </a:bodyPr>
          <a:lstStyle/>
          <a:p>
            <a:pPr algn="ctr"/>
            <a:r>
              <a:rPr lang="en-GB" sz="1733" b="1" dirty="0">
                <a:solidFill>
                  <a:srgbClr val="CC0066"/>
                </a:solidFill>
              </a:rPr>
              <a:t>Tell us through our QR code</a:t>
            </a:r>
          </a:p>
        </p:txBody>
      </p:sp>
      <p:sp>
        <p:nvSpPr>
          <p:cNvPr id="11" name="TextBox 10"/>
          <p:cNvSpPr txBox="1"/>
          <p:nvPr/>
        </p:nvSpPr>
        <p:spPr>
          <a:xfrm>
            <a:off x="-8270" y="4651535"/>
            <a:ext cx="3245080" cy="359009"/>
          </a:xfrm>
          <a:prstGeom prst="rect">
            <a:avLst/>
          </a:prstGeom>
          <a:noFill/>
        </p:spPr>
        <p:txBody>
          <a:bodyPr wrap="square" rtlCol="0">
            <a:spAutoFit/>
          </a:bodyPr>
          <a:lstStyle/>
          <a:p>
            <a:pPr algn="ctr"/>
            <a:r>
              <a:rPr lang="en-GB" sz="1733" b="1" dirty="0">
                <a:solidFill>
                  <a:srgbClr val="CC0066"/>
                </a:solidFill>
              </a:rPr>
              <a:t>Tell us by telephone call</a:t>
            </a:r>
          </a:p>
        </p:txBody>
      </p:sp>
      <p:sp>
        <p:nvSpPr>
          <p:cNvPr id="12" name="TextBox 11"/>
          <p:cNvSpPr txBox="1"/>
          <p:nvPr/>
        </p:nvSpPr>
        <p:spPr>
          <a:xfrm>
            <a:off x="120481" y="5422698"/>
            <a:ext cx="2992467" cy="892552"/>
          </a:xfrm>
          <a:prstGeom prst="rect">
            <a:avLst/>
          </a:prstGeom>
          <a:noFill/>
        </p:spPr>
        <p:txBody>
          <a:bodyPr wrap="square" rtlCol="0">
            <a:spAutoFit/>
          </a:bodyPr>
          <a:lstStyle/>
          <a:p>
            <a:pPr algn="ctr"/>
            <a:r>
              <a:rPr lang="en-GB" sz="2600" b="1" dirty="0">
                <a:solidFill>
                  <a:srgbClr val="CC0066"/>
                </a:solidFill>
              </a:rPr>
              <a:t>Your story can make a difference!</a:t>
            </a:r>
          </a:p>
        </p:txBody>
      </p:sp>
      <p:sp>
        <p:nvSpPr>
          <p:cNvPr id="13" name="TextBox 12"/>
          <p:cNvSpPr txBox="1"/>
          <p:nvPr/>
        </p:nvSpPr>
        <p:spPr>
          <a:xfrm>
            <a:off x="176551" y="1634198"/>
            <a:ext cx="2875091" cy="359009"/>
          </a:xfrm>
          <a:prstGeom prst="rect">
            <a:avLst/>
          </a:prstGeom>
          <a:noFill/>
        </p:spPr>
        <p:txBody>
          <a:bodyPr wrap="square" rtlCol="0">
            <a:spAutoFit/>
          </a:bodyPr>
          <a:lstStyle/>
          <a:p>
            <a:pPr algn="ctr"/>
            <a:r>
              <a:rPr lang="en-GB" sz="1733" b="1" dirty="0">
                <a:solidFill>
                  <a:srgbClr val="462237"/>
                </a:solidFill>
              </a:rPr>
              <a:t>www.careopinion.org.uk</a:t>
            </a:r>
          </a:p>
        </p:txBody>
      </p:sp>
      <p:sp>
        <p:nvSpPr>
          <p:cNvPr id="14" name="Rounded Rectangular Callout 13"/>
          <p:cNvSpPr/>
          <p:nvPr/>
        </p:nvSpPr>
        <p:spPr>
          <a:xfrm>
            <a:off x="3368947" y="1268760"/>
            <a:ext cx="5419458" cy="2664296"/>
          </a:xfrm>
          <a:prstGeom prst="wedgeRoundRectCallout">
            <a:avLst>
              <a:gd name="adj1" fmla="val -36502"/>
              <a:gd name="adj2" fmla="val 67867"/>
              <a:gd name="adj3" fmla="val 16667"/>
            </a:avLst>
          </a:prstGeom>
          <a:solidFill>
            <a:schemeClr val="bg1"/>
          </a:solidFill>
          <a:ln w="762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dirty="0"/>
          </a:p>
        </p:txBody>
      </p:sp>
      <p:sp>
        <p:nvSpPr>
          <p:cNvPr id="15" name="TextBox 14"/>
          <p:cNvSpPr txBox="1"/>
          <p:nvPr/>
        </p:nvSpPr>
        <p:spPr>
          <a:xfrm>
            <a:off x="684260" y="4948518"/>
            <a:ext cx="1872208" cy="359009"/>
          </a:xfrm>
          <a:prstGeom prst="rect">
            <a:avLst/>
          </a:prstGeom>
          <a:noFill/>
        </p:spPr>
        <p:txBody>
          <a:bodyPr wrap="square" rtlCol="0">
            <a:spAutoFit/>
          </a:bodyPr>
          <a:lstStyle/>
          <a:p>
            <a:pPr algn="ctr"/>
            <a:r>
              <a:rPr lang="en-GB" sz="1733" b="1" dirty="0">
                <a:solidFill>
                  <a:srgbClr val="462237"/>
                </a:solidFill>
              </a:rPr>
              <a:t>0800 122 3135</a:t>
            </a:r>
          </a:p>
        </p:txBody>
      </p:sp>
      <p:sp>
        <p:nvSpPr>
          <p:cNvPr id="16" name="Rectangle 15"/>
          <p:cNvSpPr/>
          <p:nvPr/>
        </p:nvSpPr>
        <p:spPr>
          <a:xfrm>
            <a:off x="3411068" y="1757333"/>
            <a:ext cx="5358355" cy="1726563"/>
          </a:xfrm>
          <a:prstGeom prst="rect">
            <a:avLst/>
          </a:prstGeom>
        </p:spPr>
        <p:txBody>
          <a:bodyPr wrap="square">
            <a:spAutoFit/>
          </a:bodyPr>
          <a:lstStyle/>
          <a:p>
            <a:pPr algn="ctr"/>
            <a:r>
              <a:rPr lang="en-GB" sz="1517" b="1" dirty="0" smtClean="0">
                <a:solidFill>
                  <a:srgbClr val="CC0066"/>
                </a:solidFill>
              </a:rPr>
              <a:t>I felt that I had a rib fracture and attended ED.  I have a complex medical history as a cancer survivor who has had radiotherapy and chemotherapy.  Fractures are a delayed effect associated with radiotherapy.  My GP letter states that a fracture has occurred but I was not personally told this following my x-ray when being seen by the doctor.  This affects how my carer would look after me.</a:t>
            </a:r>
            <a:endParaRPr lang="en-GB" sz="1517" b="1" dirty="0">
              <a:solidFill>
                <a:srgbClr val="CC0066"/>
              </a:solidFill>
            </a:endParaRPr>
          </a:p>
        </p:txBody>
      </p:sp>
      <p:sp>
        <p:nvSpPr>
          <p:cNvPr id="17" name="TextBox 16"/>
          <p:cNvSpPr txBox="1"/>
          <p:nvPr/>
        </p:nvSpPr>
        <p:spPr>
          <a:xfrm>
            <a:off x="3241302" y="495134"/>
            <a:ext cx="6664698" cy="461665"/>
          </a:xfrm>
          <a:prstGeom prst="rect">
            <a:avLst/>
          </a:prstGeom>
          <a:noFill/>
        </p:spPr>
        <p:txBody>
          <a:bodyPr wrap="square" rtlCol="0">
            <a:spAutoFit/>
          </a:bodyPr>
          <a:lstStyle/>
          <a:p>
            <a:pPr algn="ctr"/>
            <a:r>
              <a:rPr lang="en-GB" sz="2400" b="1" dirty="0" smtClean="0">
                <a:solidFill>
                  <a:srgbClr val="462237"/>
                </a:solidFill>
              </a:rPr>
              <a:t>Wrongly informed of my injury</a:t>
            </a:r>
            <a:endParaRPr lang="en-GB" sz="2400" b="1" dirty="0">
              <a:solidFill>
                <a:srgbClr val="462237"/>
              </a:solidFill>
            </a:endParaRPr>
          </a:p>
        </p:txBody>
      </p:sp>
      <p:sp>
        <p:nvSpPr>
          <p:cNvPr id="18" name="Rectangle 17"/>
          <p:cNvSpPr/>
          <p:nvPr/>
        </p:nvSpPr>
        <p:spPr>
          <a:xfrm>
            <a:off x="3409950" y="3535253"/>
            <a:ext cx="5343525" cy="325795"/>
          </a:xfrm>
          <a:prstGeom prst="rect">
            <a:avLst/>
          </a:prstGeom>
        </p:spPr>
        <p:txBody>
          <a:bodyPr wrap="square">
            <a:spAutoFit/>
          </a:bodyPr>
          <a:lstStyle/>
          <a:p>
            <a:pPr algn="ctr"/>
            <a:r>
              <a:rPr lang="en-GB" sz="1517" b="1" dirty="0" smtClean="0">
                <a:solidFill>
                  <a:srgbClr val="462237"/>
                </a:solidFill>
              </a:rPr>
              <a:t>May 2023</a:t>
            </a:r>
            <a:endParaRPr lang="en-GB" sz="1517" b="1" dirty="0">
              <a:solidFill>
                <a:srgbClr val="462237"/>
              </a:solidFill>
            </a:endParaRPr>
          </a:p>
        </p:txBody>
      </p:sp>
      <p:pic>
        <p:nvPicPr>
          <p:cNvPr id="1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464" y="104944"/>
            <a:ext cx="3011681" cy="119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276725" y="3913831"/>
            <a:ext cx="5404783" cy="492443"/>
          </a:xfrm>
          <a:prstGeom prst="rect">
            <a:avLst/>
          </a:prstGeom>
          <a:noFill/>
        </p:spPr>
        <p:txBody>
          <a:bodyPr wrap="square" rtlCol="0">
            <a:spAutoFit/>
          </a:bodyPr>
          <a:lstStyle/>
          <a:p>
            <a:pPr algn="ctr"/>
            <a:r>
              <a:rPr lang="en-GB" sz="2600" b="1" dirty="0">
                <a:solidFill>
                  <a:srgbClr val="00B050"/>
                </a:solidFill>
              </a:rPr>
              <a:t>What we did…</a:t>
            </a:r>
          </a:p>
        </p:txBody>
      </p:sp>
      <p:sp>
        <p:nvSpPr>
          <p:cNvPr id="21" name="TextBox 20"/>
          <p:cNvSpPr txBox="1"/>
          <p:nvPr/>
        </p:nvSpPr>
        <p:spPr>
          <a:xfrm>
            <a:off x="3241304" y="850059"/>
            <a:ext cx="5672136" cy="400110"/>
          </a:xfrm>
          <a:prstGeom prst="rect">
            <a:avLst/>
          </a:prstGeom>
          <a:noFill/>
        </p:spPr>
        <p:txBody>
          <a:bodyPr wrap="square" rtlCol="0">
            <a:spAutoFit/>
          </a:bodyPr>
          <a:lstStyle/>
          <a:p>
            <a:pPr algn="ctr"/>
            <a:r>
              <a:rPr lang="en-GB" sz="2000" b="1" dirty="0">
                <a:solidFill>
                  <a:srgbClr val="462237"/>
                </a:solidFill>
              </a:rPr>
              <a:t>- </a:t>
            </a:r>
            <a:r>
              <a:rPr lang="en-GB" sz="2000" b="1" i="1" dirty="0" smtClean="0">
                <a:solidFill>
                  <a:srgbClr val="462237"/>
                </a:solidFill>
              </a:rPr>
              <a:t>Emergency Department, Ulster Hospital</a:t>
            </a:r>
            <a:endParaRPr lang="en-GB" sz="2000" b="1" i="1" dirty="0">
              <a:solidFill>
                <a:srgbClr val="462237"/>
              </a:solidFill>
            </a:endParaRPr>
          </a:p>
        </p:txBody>
      </p:sp>
      <p:sp>
        <p:nvSpPr>
          <p:cNvPr id="22" name="Rectangle 21"/>
          <p:cNvSpPr/>
          <p:nvPr/>
        </p:nvSpPr>
        <p:spPr>
          <a:xfrm>
            <a:off x="4267200" y="4272946"/>
            <a:ext cx="5410313" cy="1938992"/>
          </a:xfrm>
          <a:prstGeom prst="rect">
            <a:avLst/>
          </a:prstGeom>
        </p:spPr>
        <p:txBody>
          <a:bodyPr wrap="square">
            <a:spAutoFit/>
          </a:bodyPr>
          <a:lstStyle/>
          <a:p>
            <a:pPr algn="ctr"/>
            <a:r>
              <a:rPr lang="en-GB" sz="1500" b="1" dirty="0" smtClean="0">
                <a:solidFill>
                  <a:srgbClr val="00B050"/>
                </a:solidFill>
              </a:rPr>
              <a:t>We reached out to pinkyjq87 and invited personal level review of her care journey along with apology for shortcoming in care.  Pinkyjq87 agreed to personal level review and we brought her in for review and discussion and provided supporting information to help pinkyjq87, her carer and her GP manage her associated care effectively.  We discussed as a wider team in respect of learning re: good communication and thorough consideration of patient care needs as per their injury and / or condition.</a:t>
            </a:r>
            <a:endParaRPr lang="en-GB" sz="1500" b="1" dirty="0">
              <a:solidFill>
                <a:srgbClr val="00B050"/>
              </a:solidFill>
            </a:endParaRP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2391" y="-125693"/>
            <a:ext cx="2440284" cy="878502"/>
          </a:xfrm>
          <a:prstGeom prst="rect">
            <a:avLst/>
          </a:prstGeom>
        </p:spPr>
      </p:pic>
      <p:sp>
        <p:nvSpPr>
          <p:cNvPr id="24" name="TextBox 23"/>
          <p:cNvSpPr txBox="1"/>
          <p:nvPr/>
        </p:nvSpPr>
        <p:spPr>
          <a:xfrm>
            <a:off x="3411068" y="1268758"/>
            <a:ext cx="5358355" cy="492443"/>
          </a:xfrm>
          <a:prstGeom prst="rect">
            <a:avLst/>
          </a:prstGeom>
          <a:noFill/>
        </p:spPr>
        <p:txBody>
          <a:bodyPr wrap="square" rtlCol="0">
            <a:spAutoFit/>
          </a:bodyPr>
          <a:lstStyle/>
          <a:p>
            <a:pPr algn="ctr"/>
            <a:r>
              <a:rPr lang="en-GB" sz="2600" b="1" dirty="0" smtClean="0">
                <a:solidFill>
                  <a:srgbClr val="CC0066"/>
                </a:solidFill>
              </a:rPr>
              <a:t>pinkyjq87 said…</a:t>
            </a:r>
            <a:endParaRPr lang="en-GB" sz="2600" b="1" dirty="0">
              <a:solidFill>
                <a:srgbClr val="CC0066"/>
              </a:solidFill>
            </a:endParaRPr>
          </a:p>
        </p:txBody>
      </p:sp>
      <p:sp>
        <p:nvSpPr>
          <p:cNvPr id="25" name="TextBox 24"/>
          <p:cNvSpPr txBox="1"/>
          <p:nvPr/>
        </p:nvSpPr>
        <p:spPr>
          <a:xfrm>
            <a:off x="7770" y="6324322"/>
            <a:ext cx="7575653" cy="523220"/>
          </a:xfrm>
          <a:prstGeom prst="rect">
            <a:avLst/>
          </a:prstGeom>
          <a:solidFill>
            <a:schemeClr val="bg1">
              <a:lumMod val="85000"/>
            </a:schemeClr>
          </a:solidFill>
        </p:spPr>
        <p:txBody>
          <a:bodyPr wrap="square" rtlCol="0">
            <a:spAutoFit/>
          </a:bodyPr>
          <a:lstStyle/>
          <a:p>
            <a:pPr algn="ctr"/>
            <a:r>
              <a:rPr lang="en-GB" sz="1400" b="1" dirty="0" smtClean="0"/>
              <a:t>Example of Turnaround Story display template.  This has proven to be a fair and effective way of transparently sharing negative stories once staff have taken responsive action to resolve the issues.</a:t>
            </a:r>
            <a:endParaRPr lang="en-GB" sz="1400" b="1" dirty="0"/>
          </a:p>
        </p:txBody>
      </p:sp>
    </p:spTree>
    <p:extLst>
      <p:ext uri="{BB962C8B-B14F-4D97-AF65-F5344CB8AC3E}">
        <p14:creationId xmlns:p14="http://schemas.microsoft.com/office/powerpoint/2010/main" val="2089706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28" y="2304"/>
            <a:ext cx="2570650" cy="102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8957" y="1192926"/>
            <a:ext cx="2283684" cy="2554545"/>
          </a:xfrm>
          <a:prstGeom prst="rect">
            <a:avLst/>
          </a:prstGeom>
          <a:noFill/>
        </p:spPr>
        <p:txBody>
          <a:bodyPr wrap="square" rtlCol="0">
            <a:spAutoFit/>
          </a:bodyPr>
          <a:lstStyle/>
          <a:p>
            <a:pPr algn="ctr"/>
            <a:r>
              <a:rPr lang="en-GB" sz="4000" b="1" dirty="0" smtClean="0">
                <a:solidFill>
                  <a:srgbClr val="CC0066"/>
                </a:solidFill>
              </a:rPr>
              <a:t>Impact on service users</a:t>
            </a:r>
            <a:endParaRPr lang="en-GB" sz="4000" b="1" dirty="0">
              <a:solidFill>
                <a:srgbClr val="CC0066"/>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16" y="5843847"/>
            <a:ext cx="2440284" cy="1014153"/>
          </a:xfrm>
          <a:prstGeom prst="rect">
            <a:avLst/>
          </a:prstGeom>
        </p:spPr>
      </p:pic>
      <p:sp>
        <p:nvSpPr>
          <p:cNvPr id="14" name="TextBox 13"/>
          <p:cNvSpPr txBox="1"/>
          <p:nvPr/>
        </p:nvSpPr>
        <p:spPr>
          <a:xfrm>
            <a:off x="2878611" y="408111"/>
            <a:ext cx="3152458" cy="1200329"/>
          </a:xfrm>
          <a:prstGeom prst="rect">
            <a:avLst/>
          </a:prstGeom>
          <a:noFill/>
        </p:spPr>
        <p:txBody>
          <a:bodyPr wrap="square" rtlCol="0">
            <a:spAutoFit/>
          </a:bodyPr>
          <a:lstStyle/>
          <a:p>
            <a:pPr algn="ctr"/>
            <a:r>
              <a:rPr lang="en-GB" sz="3600" b="1" dirty="0" smtClean="0">
                <a:solidFill>
                  <a:srgbClr val="00B050"/>
                </a:solidFill>
              </a:rPr>
              <a:t>I could tell my story</a:t>
            </a:r>
            <a:endParaRPr lang="en-GB" sz="3600" b="1" dirty="0">
              <a:solidFill>
                <a:srgbClr val="00B050"/>
              </a:solidFill>
            </a:endParaRPr>
          </a:p>
        </p:txBody>
      </p:sp>
      <p:sp>
        <p:nvSpPr>
          <p:cNvPr id="15" name="TextBox 14"/>
          <p:cNvSpPr txBox="1"/>
          <p:nvPr/>
        </p:nvSpPr>
        <p:spPr>
          <a:xfrm>
            <a:off x="2984852" y="2048948"/>
            <a:ext cx="2954778" cy="1200329"/>
          </a:xfrm>
          <a:prstGeom prst="rect">
            <a:avLst/>
          </a:prstGeom>
          <a:noFill/>
        </p:spPr>
        <p:txBody>
          <a:bodyPr wrap="square" rtlCol="0">
            <a:spAutoFit/>
          </a:bodyPr>
          <a:lstStyle/>
          <a:p>
            <a:pPr algn="ctr"/>
            <a:r>
              <a:rPr lang="en-GB" sz="3600" b="1" dirty="0" smtClean="0">
                <a:solidFill>
                  <a:srgbClr val="00B050"/>
                </a:solidFill>
              </a:rPr>
              <a:t>My voice was welcomed</a:t>
            </a:r>
            <a:endParaRPr lang="en-GB" sz="3600" b="1" dirty="0">
              <a:solidFill>
                <a:srgbClr val="00B050"/>
              </a:solidFill>
            </a:endParaRPr>
          </a:p>
        </p:txBody>
      </p:sp>
      <p:sp>
        <p:nvSpPr>
          <p:cNvPr id="16" name="TextBox 15"/>
          <p:cNvSpPr txBox="1"/>
          <p:nvPr/>
        </p:nvSpPr>
        <p:spPr>
          <a:xfrm>
            <a:off x="2724913" y="3685992"/>
            <a:ext cx="3459106" cy="1200329"/>
          </a:xfrm>
          <a:prstGeom prst="rect">
            <a:avLst/>
          </a:prstGeom>
          <a:noFill/>
        </p:spPr>
        <p:txBody>
          <a:bodyPr wrap="square" rtlCol="0">
            <a:spAutoFit/>
          </a:bodyPr>
          <a:lstStyle/>
          <a:p>
            <a:pPr algn="ctr"/>
            <a:r>
              <a:rPr lang="en-GB" sz="3600" b="1" dirty="0" smtClean="0">
                <a:solidFill>
                  <a:srgbClr val="00B050"/>
                </a:solidFill>
              </a:rPr>
              <a:t>The response was good</a:t>
            </a:r>
            <a:endParaRPr lang="en-GB" sz="3600" b="1" dirty="0">
              <a:solidFill>
                <a:srgbClr val="00B050"/>
              </a:solidFill>
            </a:endParaRPr>
          </a:p>
        </p:txBody>
      </p:sp>
      <p:sp>
        <p:nvSpPr>
          <p:cNvPr id="17" name="TextBox 16"/>
          <p:cNvSpPr txBox="1"/>
          <p:nvPr/>
        </p:nvSpPr>
        <p:spPr>
          <a:xfrm>
            <a:off x="2894437" y="5348001"/>
            <a:ext cx="3109200" cy="1200329"/>
          </a:xfrm>
          <a:prstGeom prst="rect">
            <a:avLst/>
          </a:prstGeom>
          <a:noFill/>
        </p:spPr>
        <p:txBody>
          <a:bodyPr wrap="square" rtlCol="0">
            <a:spAutoFit/>
          </a:bodyPr>
          <a:lstStyle/>
          <a:p>
            <a:pPr algn="ctr"/>
            <a:r>
              <a:rPr lang="en-GB" sz="3600" b="1" dirty="0" smtClean="0">
                <a:solidFill>
                  <a:srgbClr val="00B050"/>
                </a:solidFill>
              </a:rPr>
              <a:t>The power of my story</a:t>
            </a:r>
            <a:endParaRPr lang="en-GB" sz="3600" b="1" dirty="0">
              <a:solidFill>
                <a:srgbClr val="00B050"/>
              </a:solidFill>
            </a:endParaRPr>
          </a:p>
        </p:txBody>
      </p:sp>
      <p:sp>
        <p:nvSpPr>
          <p:cNvPr id="6" name="Rectangle 5"/>
          <p:cNvSpPr/>
          <p:nvPr/>
        </p:nvSpPr>
        <p:spPr>
          <a:xfrm>
            <a:off x="6107818" y="246888"/>
            <a:ext cx="3593966" cy="1531338"/>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Service users value the opportunity to tell their story fully in their own words with the option of anonymity.</a:t>
            </a:r>
          </a:p>
        </p:txBody>
      </p:sp>
      <p:sp>
        <p:nvSpPr>
          <p:cNvPr id="27" name="Rectangle 26"/>
          <p:cNvSpPr/>
          <p:nvPr/>
        </p:nvSpPr>
        <p:spPr>
          <a:xfrm>
            <a:off x="6113914" y="1871471"/>
            <a:ext cx="3593966" cy="1530000"/>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Service users value that staff welcome their story, receive and respond to the story openly and warmly in a safe space to do so.  It is so important to feel listened to.</a:t>
            </a:r>
            <a:endParaRPr lang="en-GB" b="1" dirty="0">
              <a:solidFill>
                <a:srgbClr val="00B050"/>
              </a:solidFill>
            </a:endParaRPr>
          </a:p>
        </p:txBody>
      </p:sp>
      <p:sp>
        <p:nvSpPr>
          <p:cNvPr id="28" name="Rectangle 27"/>
          <p:cNvSpPr/>
          <p:nvPr/>
        </p:nvSpPr>
        <p:spPr>
          <a:xfrm>
            <a:off x="6120010" y="3514343"/>
            <a:ext cx="3593966" cy="1530000"/>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Service users appreciate how we share their positive stories and how we deliver a personal-level and sincere active response to all negative stories.</a:t>
            </a:r>
            <a:endParaRPr lang="en-GB" b="1" dirty="0">
              <a:solidFill>
                <a:srgbClr val="00B050"/>
              </a:solidFill>
            </a:endParaRPr>
          </a:p>
        </p:txBody>
      </p:sp>
      <p:sp>
        <p:nvSpPr>
          <p:cNvPr id="29" name="Rectangle 28"/>
          <p:cNvSpPr/>
          <p:nvPr/>
        </p:nvSpPr>
        <p:spPr>
          <a:xfrm>
            <a:off x="6116962" y="5157215"/>
            <a:ext cx="3593966" cy="1530000"/>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Service users appreciate the transparency of sharing turnaround stories and the efforts made </a:t>
            </a:r>
            <a:r>
              <a:rPr lang="en-GB" b="1" dirty="0" smtClean="0">
                <a:solidFill>
                  <a:srgbClr val="00B050"/>
                </a:solidFill>
              </a:rPr>
              <a:t>to use their stories for shared </a:t>
            </a:r>
            <a:r>
              <a:rPr lang="en-GB" b="1" dirty="0" smtClean="0">
                <a:solidFill>
                  <a:srgbClr val="00B050"/>
                </a:solidFill>
              </a:rPr>
              <a:t>learning in order not to repeat </a:t>
            </a:r>
            <a:r>
              <a:rPr lang="en-GB" b="1" dirty="0" smtClean="0">
                <a:solidFill>
                  <a:srgbClr val="00B050"/>
                </a:solidFill>
              </a:rPr>
              <a:t>mistakes.</a:t>
            </a:r>
            <a:endParaRPr lang="en-GB" b="1" dirty="0">
              <a:solidFill>
                <a:srgbClr val="00B050"/>
              </a:solidFill>
            </a:endParaRPr>
          </a:p>
        </p:txBody>
      </p:sp>
      <p:pic>
        <p:nvPicPr>
          <p:cNvPr id="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132" y="3717931"/>
            <a:ext cx="1605784" cy="1848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227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28" y="2304"/>
            <a:ext cx="2570650" cy="102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8957" y="1750710"/>
            <a:ext cx="2283684" cy="1323439"/>
          </a:xfrm>
          <a:prstGeom prst="rect">
            <a:avLst/>
          </a:prstGeom>
          <a:noFill/>
        </p:spPr>
        <p:txBody>
          <a:bodyPr wrap="square" rtlCol="0">
            <a:spAutoFit/>
          </a:bodyPr>
          <a:lstStyle/>
          <a:p>
            <a:pPr algn="ctr"/>
            <a:r>
              <a:rPr lang="en-GB" sz="4000" b="1" dirty="0" smtClean="0">
                <a:solidFill>
                  <a:srgbClr val="CC0066"/>
                </a:solidFill>
              </a:rPr>
              <a:t>Impact on staff</a:t>
            </a:r>
            <a:endParaRPr lang="en-GB" sz="4000" b="1" dirty="0">
              <a:solidFill>
                <a:srgbClr val="CC0066"/>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16" y="5843847"/>
            <a:ext cx="2440284" cy="1014153"/>
          </a:xfrm>
          <a:prstGeom prst="rect">
            <a:avLst/>
          </a:prstGeom>
        </p:spPr>
      </p:pic>
      <p:sp>
        <p:nvSpPr>
          <p:cNvPr id="14" name="TextBox 13"/>
          <p:cNvSpPr txBox="1"/>
          <p:nvPr/>
        </p:nvSpPr>
        <p:spPr>
          <a:xfrm>
            <a:off x="2878611" y="682431"/>
            <a:ext cx="3152458" cy="646331"/>
          </a:xfrm>
          <a:prstGeom prst="rect">
            <a:avLst/>
          </a:prstGeom>
          <a:noFill/>
        </p:spPr>
        <p:txBody>
          <a:bodyPr wrap="square" rtlCol="0">
            <a:spAutoFit/>
          </a:bodyPr>
          <a:lstStyle/>
          <a:p>
            <a:pPr algn="ctr"/>
            <a:r>
              <a:rPr lang="en-GB" sz="3600" b="1" dirty="0" smtClean="0">
                <a:solidFill>
                  <a:srgbClr val="00B050"/>
                </a:solidFill>
              </a:rPr>
              <a:t>Recognition</a:t>
            </a:r>
            <a:endParaRPr lang="en-GB" sz="3600" b="1" dirty="0">
              <a:solidFill>
                <a:srgbClr val="00B050"/>
              </a:solidFill>
            </a:endParaRPr>
          </a:p>
        </p:txBody>
      </p:sp>
      <p:sp>
        <p:nvSpPr>
          <p:cNvPr id="15" name="TextBox 14"/>
          <p:cNvSpPr txBox="1"/>
          <p:nvPr/>
        </p:nvSpPr>
        <p:spPr>
          <a:xfrm>
            <a:off x="2984852" y="2039804"/>
            <a:ext cx="2954778" cy="1200329"/>
          </a:xfrm>
          <a:prstGeom prst="rect">
            <a:avLst/>
          </a:prstGeom>
          <a:noFill/>
        </p:spPr>
        <p:txBody>
          <a:bodyPr wrap="square" rtlCol="0">
            <a:spAutoFit/>
          </a:bodyPr>
          <a:lstStyle/>
          <a:p>
            <a:pPr algn="ctr"/>
            <a:r>
              <a:rPr lang="en-GB" sz="3600" b="1" dirty="0" smtClean="0">
                <a:solidFill>
                  <a:srgbClr val="00B050"/>
                </a:solidFill>
              </a:rPr>
              <a:t>The personal touch</a:t>
            </a:r>
            <a:endParaRPr lang="en-GB" sz="3600" b="1" dirty="0">
              <a:solidFill>
                <a:srgbClr val="00B050"/>
              </a:solidFill>
            </a:endParaRPr>
          </a:p>
        </p:txBody>
      </p:sp>
      <p:sp>
        <p:nvSpPr>
          <p:cNvPr id="16" name="TextBox 15"/>
          <p:cNvSpPr txBox="1"/>
          <p:nvPr/>
        </p:nvSpPr>
        <p:spPr>
          <a:xfrm>
            <a:off x="2724913" y="3960312"/>
            <a:ext cx="3459106" cy="646331"/>
          </a:xfrm>
          <a:prstGeom prst="rect">
            <a:avLst/>
          </a:prstGeom>
          <a:noFill/>
        </p:spPr>
        <p:txBody>
          <a:bodyPr wrap="square" rtlCol="0">
            <a:spAutoFit/>
          </a:bodyPr>
          <a:lstStyle/>
          <a:p>
            <a:pPr algn="ctr"/>
            <a:r>
              <a:rPr lang="en-GB" sz="3600" b="1" dirty="0" smtClean="0">
                <a:solidFill>
                  <a:srgbClr val="00B050"/>
                </a:solidFill>
              </a:rPr>
              <a:t>Outcome</a:t>
            </a:r>
            <a:endParaRPr lang="en-GB" sz="3600" b="1" dirty="0">
              <a:solidFill>
                <a:srgbClr val="00B050"/>
              </a:solidFill>
            </a:endParaRPr>
          </a:p>
        </p:txBody>
      </p:sp>
      <p:sp>
        <p:nvSpPr>
          <p:cNvPr id="17" name="TextBox 16"/>
          <p:cNvSpPr txBox="1"/>
          <p:nvPr/>
        </p:nvSpPr>
        <p:spPr>
          <a:xfrm>
            <a:off x="2894437" y="5613177"/>
            <a:ext cx="3109200" cy="646331"/>
          </a:xfrm>
          <a:prstGeom prst="rect">
            <a:avLst/>
          </a:prstGeom>
          <a:noFill/>
        </p:spPr>
        <p:txBody>
          <a:bodyPr wrap="square" rtlCol="0">
            <a:spAutoFit/>
          </a:bodyPr>
          <a:lstStyle/>
          <a:p>
            <a:pPr algn="ctr"/>
            <a:r>
              <a:rPr lang="en-GB" sz="3600" b="1" dirty="0" smtClean="0">
                <a:solidFill>
                  <a:srgbClr val="00B050"/>
                </a:solidFill>
              </a:rPr>
              <a:t>Motivation</a:t>
            </a:r>
            <a:endParaRPr lang="en-GB" sz="3600" b="1" dirty="0">
              <a:solidFill>
                <a:srgbClr val="00B050"/>
              </a:solidFill>
            </a:endParaRPr>
          </a:p>
        </p:txBody>
      </p:sp>
      <p:sp>
        <p:nvSpPr>
          <p:cNvPr id="6" name="Rectangle 5"/>
          <p:cNvSpPr/>
          <p:nvPr/>
        </p:nvSpPr>
        <p:spPr>
          <a:xfrm>
            <a:off x="6107818" y="246888"/>
            <a:ext cx="3593966" cy="1531338"/>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Staff enjoy seeing</a:t>
            </a:r>
          </a:p>
          <a:p>
            <a:pPr algn="ctr"/>
            <a:r>
              <a:rPr lang="en-GB" b="1" dirty="0" smtClean="0">
                <a:solidFill>
                  <a:srgbClr val="00B050"/>
                </a:solidFill>
              </a:rPr>
              <a:t> recognition of their good care and take great pride in receipt of team and individual praise – especially those who may not often hear it.</a:t>
            </a:r>
            <a:endParaRPr lang="en-GB" b="1" dirty="0">
              <a:solidFill>
                <a:srgbClr val="00B050"/>
              </a:solidFill>
            </a:endParaRPr>
          </a:p>
        </p:txBody>
      </p:sp>
      <p:sp>
        <p:nvSpPr>
          <p:cNvPr id="27" name="Rectangle 26"/>
          <p:cNvSpPr/>
          <p:nvPr/>
        </p:nvSpPr>
        <p:spPr>
          <a:xfrm>
            <a:off x="6113914" y="1871471"/>
            <a:ext cx="3593966" cy="1530000"/>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It is very touching for staff to see how much it means for service users and families to have been treated with dignity, respect and compassion.</a:t>
            </a:r>
            <a:endParaRPr lang="en-GB" b="1" dirty="0">
              <a:solidFill>
                <a:srgbClr val="00B050"/>
              </a:solidFill>
            </a:endParaRPr>
          </a:p>
        </p:txBody>
      </p:sp>
      <p:sp>
        <p:nvSpPr>
          <p:cNvPr id="28" name="Rectangle 27"/>
          <p:cNvSpPr/>
          <p:nvPr/>
        </p:nvSpPr>
        <p:spPr>
          <a:xfrm>
            <a:off x="6120010" y="3514343"/>
            <a:ext cx="3593966" cy="1530000"/>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Staff really value stories telling of positive outcomes due to staff contribution – particularly when the story tells how quality of life has been supported or improved.</a:t>
            </a:r>
            <a:endParaRPr lang="en-GB" b="1" dirty="0">
              <a:solidFill>
                <a:srgbClr val="00B050"/>
              </a:solidFill>
            </a:endParaRPr>
          </a:p>
        </p:txBody>
      </p:sp>
      <p:sp>
        <p:nvSpPr>
          <p:cNvPr id="29" name="Rectangle 28"/>
          <p:cNvSpPr/>
          <p:nvPr/>
        </p:nvSpPr>
        <p:spPr>
          <a:xfrm>
            <a:off x="6116962" y="5157215"/>
            <a:ext cx="3593966" cy="1530000"/>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Individuals and teams find it very motivating to have a live record of performance feedback - this drives high standards for safe, effective and compassionate care.</a:t>
            </a:r>
            <a:endParaRPr lang="en-GB" b="1" dirty="0">
              <a:solidFill>
                <a:srgbClr val="00B050"/>
              </a:solidFill>
            </a:endParaRPr>
          </a:p>
        </p:txBody>
      </p:sp>
      <p:pic>
        <p:nvPicPr>
          <p:cNvPr id="3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116" y="3552708"/>
            <a:ext cx="1633648" cy="195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388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28" y="2304"/>
            <a:ext cx="2570650" cy="102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8957" y="1595262"/>
            <a:ext cx="2283684" cy="1938992"/>
          </a:xfrm>
          <a:prstGeom prst="rect">
            <a:avLst/>
          </a:prstGeom>
          <a:noFill/>
        </p:spPr>
        <p:txBody>
          <a:bodyPr wrap="square" rtlCol="0">
            <a:spAutoFit/>
          </a:bodyPr>
          <a:lstStyle/>
          <a:p>
            <a:pPr algn="ctr"/>
            <a:r>
              <a:rPr lang="en-GB" sz="4000" b="1" dirty="0" smtClean="0">
                <a:solidFill>
                  <a:srgbClr val="CC0066"/>
                </a:solidFill>
              </a:rPr>
              <a:t>Impact on culture</a:t>
            </a:r>
            <a:endParaRPr lang="en-GB" sz="4000" b="1" dirty="0">
              <a:solidFill>
                <a:srgbClr val="CC0066"/>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16" y="5843847"/>
            <a:ext cx="2440284" cy="1014153"/>
          </a:xfrm>
          <a:prstGeom prst="rect">
            <a:avLst/>
          </a:prstGeom>
        </p:spPr>
      </p:pic>
      <p:sp>
        <p:nvSpPr>
          <p:cNvPr id="14" name="TextBox 13"/>
          <p:cNvSpPr txBox="1"/>
          <p:nvPr/>
        </p:nvSpPr>
        <p:spPr>
          <a:xfrm>
            <a:off x="2878611" y="682431"/>
            <a:ext cx="3152458" cy="646331"/>
          </a:xfrm>
          <a:prstGeom prst="rect">
            <a:avLst/>
          </a:prstGeom>
          <a:noFill/>
        </p:spPr>
        <p:txBody>
          <a:bodyPr wrap="square" rtlCol="0">
            <a:spAutoFit/>
          </a:bodyPr>
          <a:lstStyle/>
          <a:p>
            <a:pPr algn="ctr"/>
            <a:r>
              <a:rPr lang="en-GB" sz="3600" b="1" dirty="0" smtClean="0">
                <a:solidFill>
                  <a:srgbClr val="00B050"/>
                </a:solidFill>
              </a:rPr>
              <a:t>Responsibility</a:t>
            </a:r>
            <a:endParaRPr lang="en-GB" sz="3600" b="1" dirty="0">
              <a:solidFill>
                <a:srgbClr val="00B050"/>
              </a:solidFill>
            </a:endParaRPr>
          </a:p>
        </p:txBody>
      </p:sp>
      <p:sp>
        <p:nvSpPr>
          <p:cNvPr id="15" name="TextBox 14"/>
          <p:cNvSpPr txBox="1"/>
          <p:nvPr/>
        </p:nvSpPr>
        <p:spPr>
          <a:xfrm>
            <a:off x="2984852" y="2314124"/>
            <a:ext cx="2954778" cy="646331"/>
          </a:xfrm>
          <a:prstGeom prst="rect">
            <a:avLst/>
          </a:prstGeom>
          <a:noFill/>
        </p:spPr>
        <p:txBody>
          <a:bodyPr wrap="square" rtlCol="0">
            <a:spAutoFit/>
          </a:bodyPr>
          <a:lstStyle/>
          <a:p>
            <a:pPr algn="ctr"/>
            <a:r>
              <a:rPr lang="en-GB" sz="3600" b="1" dirty="0" smtClean="0">
                <a:solidFill>
                  <a:srgbClr val="00B050"/>
                </a:solidFill>
              </a:rPr>
              <a:t>Transparency</a:t>
            </a:r>
            <a:endParaRPr lang="en-GB" sz="3600" b="1" dirty="0">
              <a:solidFill>
                <a:srgbClr val="00B050"/>
              </a:solidFill>
            </a:endParaRPr>
          </a:p>
        </p:txBody>
      </p:sp>
      <p:sp>
        <p:nvSpPr>
          <p:cNvPr id="16" name="TextBox 15"/>
          <p:cNvSpPr txBox="1"/>
          <p:nvPr/>
        </p:nvSpPr>
        <p:spPr>
          <a:xfrm>
            <a:off x="2724913" y="3676848"/>
            <a:ext cx="3459106" cy="1200329"/>
          </a:xfrm>
          <a:prstGeom prst="rect">
            <a:avLst/>
          </a:prstGeom>
          <a:noFill/>
        </p:spPr>
        <p:txBody>
          <a:bodyPr wrap="square" rtlCol="0">
            <a:spAutoFit/>
          </a:bodyPr>
          <a:lstStyle/>
          <a:p>
            <a:pPr algn="ctr"/>
            <a:r>
              <a:rPr lang="en-GB" sz="3600" b="1" dirty="0" smtClean="0">
                <a:solidFill>
                  <a:srgbClr val="00B050"/>
                </a:solidFill>
              </a:rPr>
              <a:t>Fear becomes win</a:t>
            </a:r>
            <a:endParaRPr lang="en-GB" sz="3600" b="1" dirty="0">
              <a:solidFill>
                <a:srgbClr val="00B050"/>
              </a:solidFill>
            </a:endParaRPr>
          </a:p>
        </p:txBody>
      </p:sp>
      <p:sp>
        <p:nvSpPr>
          <p:cNvPr id="17" name="TextBox 16"/>
          <p:cNvSpPr txBox="1"/>
          <p:nvPr/>
        </p:nvSpPr>
        <p:spPr>
          <a:xfrm>
            <a:off x="2894437" y="5613177"/>
            <a:ext cx="3109200" cy="646331"/>
          </a:xfrm>
          <a:prstGeom prst="rect">
            <a:avLst/>
          </a:prstGeom>
          <a:noFill/>
        </p:spPr>
        <p:txBody>
          <a:bodyPr wrap="square" rtlCol="0">
            <a:spAutoFit/>
          </a:bodyPr>
          <a:lstStyle/>
          <a:p>
            <a:pPr algn="ctr"/>
            <a:r>
              <a:rPr lang="en-GB" sz="3600" b="1" dirty="0" smtClean="0">
                <a:solidFill>
                  <a:srgbClr val="00B050"/>
                </a:solidFill>
              </a:rPr>
              <a:t>Rewarding</a:t>
            </a:r>
            <a:endParaRPr lang="en-GB" sz="3600" b="1" dirty="0">
              <a:solidFill>
                <a:srgbClr val="00B050"/>
              </a:solidFill>
            </a:endParaRPr>
          </a:p>
        </p:txBody>
      </p:sp>
      <p:sp>
        <p:nvSpPr>
          <p:cNvPr id="6" name="Rectangle 5"/>
          <p:cNvSpPr/>
          <p:nvPr/>
        </p:nvSpPr>
        <p:spPr>
          <a:xfrm>
            <a:off x="6107818" y="246888"/>
            <a:ext cx="3593966" cy="1531338"/>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Care Opinion has helped to </a:t>
            </a:r>
            <a:r>
              <a:rPr lang="en-GB" b="1" dirty="0" smtClean="0">
                <a:solidFill>
                  <a:srgbClr val="00B0F0"/>
                </a:solidFill>
              </a:rPr>
              <a:t>elevate</a:t>
            </a:r>
            <a:r>
              <a:rPr lang="en-GB" b="1" dirty="0" smtClean="0">
                <a:solidFill>
                  <a:srgbClr val="00B050"/>
                </a:solidFill>
              </a:rPr>
              <a:t> the user voice to its rightful standing which, in turn, has elevated the staff sense of </a:t>
            </a:r>
            <a:r>
              <a:rPr lang="en-GB" b="1" dirty="0" smtClean="0">
                <a:solidFill>
                  <a:srgbClr val="00B0F0"/>
                </a:solidFill>
              </a:rPr>
              <a:t>responsibility</a:t>
            </a:r>
            <a:r>
              <a:rPr lang="en-GB" b="1" dirty="0" smtClean="0">
                <a:solidFill>
                  <a:srgbClr val="00B050"/>
                </a:solidFill>
              </a:rPr>
              <a:t> to act </a:t>
            </a:r>
            <a:r>
              <a:rPr lang="en-GB" b="1" dirty="0" smtClean="0">
                <a:solidFill>
                  <a:srgbClr val="00B0F0"/>
                </a:solidFill>
              </a:rPr>
              <a:t>responsive</a:t>
            </a:r>
            <a:r>
              <a:rPr lang="en-GB" b="1" dirty="0" smtClean="0">
                <a:solidFill>
                  <a:srgbClr val="00B050"/>
                </a:solidFill>
              </a:rPr>
              <a:t>ly.</a:t>
            </a:r>
            <a:endParaRPr lang="en-GB" b="1" dirty="0">
              <a:solidFill>
                <a:srgbClr val="00B050"/>
              </a:solidFill>
            </a:endParaRPr>
          </a:p>
        </p:txBody>
      </p:sp>
      <p:sp>
        <p:nvSpPr>
          <p:cNvPr id="27" name="Rectangle 26"/>
          <p:cNvSpPr/>
          <p:nvPr/>
        </p:nvSpPr>
        <p:spPr>
          <a:xfrm>
            <a:off x="6113914" y="1871471"/>
            <a:ext cx="3593966" cy="1530000"/>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Using transparent display of positive stories and then adding transparent display of turnaround stories has made for an </a:t>
            </a:r>
            <a:r>
              <a:rPr lang="en-GB" b="1" dirty="0" smtClean="0">
                <a:solidFill>
                  <a:srgbClr val="00B0F0"/>
                </a:solidFill>
              </a:rPr>
              <a:t>easy</a:t>
            </a:r>
            <a:r>
              <a:rPr lang="en-GB" b="1" dirty="0" smtClean="0">
                <a:solidFill>
                  <a:srgbClr val="00B050"/>
                </a:solidFill>
              </a:rPr>
              <a:t> and </a:t>
            </a:r>
            <a:r>
              <a:rPr lang="en-GB" b="1" dirty="0" smtClean="0">
                <a:solidFill>
                  <a:srgbClr val="00B0F0"/>
                </a:solidFill>
              </a:rPr>
              <a:t>balanced</a:t>
            </a:r>
            <a:r>
              <a:rPr lang="en-GB" b="1" dirty="0" smtClean="0">
                <a:solidFill>
                  <a:srgbClr val="00B050"/>
                </a:solidFill>
              </a:rPr>
              <a:t> </a:t>
            </a:r>
            <a:r>
              <a:rPr lang="en-GB" b="1" dirty="0" smtClean="0">
                <a:solidFill>
                  <a:srgbClr val="00B0F0"/>
                </a:solidFill>
              </a:rPr>
              <a:t>value-adding</a:t>
            </a:r>
            <a:r>
              <a:rPr lang="en-GB" b="1" dirty="0" smtClean="0">
                <a:solidFill>
                  <a:srgbClr val="00B050"/>
                </a:solidFill>
              </a:rPr>
              <a:t> journey.</a:t>
            </a:r>
            <a:endParaRPr lang="en-GB" b="1" dirty="0">
              <a:solidFill>
                <a:srgbClr val="00B050"/>
              </a:solidFill>
            </a:endParaRPr>
          </a:p>
        </p:txBody>
      </p:sp>
      <p:sp>
        <p:nvSpPr>
          <p:cNvPr id="28" name="Rectangle 27"/>
          <p:cNvSpPr/>
          <p:nvPr/>
        </p:nvSpPr>
        <p:spPr>
          <a:xfrm>
            <a:off x="6120010" y="3514343"/>
            <a:ext cx="3593966" cy="1530000"/>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Initial staff apprehension regarding what Care Opinion would throw up has evolved into a </a:t>
            </a:r>
            <a:r>
              <a:rPr lang="en-GB" b="1" dirty="0" smtClean="0">
                <a:solidFill>
                  <a:srgbClr val="00B0F0"/>
                </a:solidFill>
              </a:rPr>
              <a:t>safe</a:t>
            </a:r>
            <a:r>
              <a:rPr lang="en-GB" b="1" dirty="0" smtClean="0">
                <a:solidFill>
                  <a:srgbClr val="00B050"/>
                </a:solidFill>
              </a:rPr>
              <a:t> and </a:t>
            </a:r>
            <a:r>
              <a:rPr lang="en-GB" b="1" dirty="0" smtClean="0">
                <a:solidFill>
                  <a:srgbClr val="00B0F0"/>
                </a:solidFill>
              </a:rPr>
              <a:t>fair</a:t>
            </a:r>
            <a:r>
              <a:rPr lang="en-GB" b="1" dirty="0" smtClean="0">
                <a:solidFill>
                  <a:srgbClr val="00B050"/>
                </a:solidFill>
              </a:rPr>
              <a:t> journey of </a:t>
            </a:r>
            <a:r>
              <a:rPr lang="en-GB" b="1" dirty="0" smtClean="0">
                <a:solidFill>
                  <a:srgbClr val="00B0F0"/>
                </a:solidFill>
              </a:rPr>
              <a:t>validation, pride</a:t>
            </a:r>
            <a:r>
              <a:rPr lang="en-GB" b="1" dirty="0" smtClean="0">
                <a:solidFill>
                  <a:srgbClr val="00B050"/>
                </a:solidFill>
              </a:rPr>
              <a:t> and </a:t>
            </a:r>
            <a:r>
              <a:rPr lang="en-GB" b="1" dirty="0" smtClean="0">
                <a:solidFill>
                  <a:srgbClr val="00B0F0"/>
                </a:solidFill>
              </a:rPr>
              <a:t>motivation</a:t>
            </a:r>
            <a:r>
              <a:rPr lang="en-GB" b="1" dirty="0" smtClean="0">
                <a:solidFill>
                  <a:srgbClr val="00B050"/>
                </a:solidFill>
              </a:rPr>
              <a:t>.</a:t>
            </a:r>
            <a:endParaRPr lang="en-GB" b="1" dirty="0">
              <a:solidFill>
                <a:srgbClr val="00B050"/>
              </a:solidFill>
            </a:endParaRPr>
          </a:p>
        </p:txBody>
      </p:sp>
      <p:sp>
        <p:nvSpPr>
          <p:cNvPr id="29" name="Rectangle 28"/>
          <p:cNvSpPr/>
          <p:nvPr/>
        </p:nvSpPr>
        <p:spPr>
          <a:xfrm>
            <a:off x="6116962" y="5157215"/>
            <a:ext cx="3593966" cy="1530000"/>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B050"/>
                </a:solidFill>
              </a:rPr>
              <a:t>Staff </a:t>
            </a:r>
            <a:r>
              <a:rPr lang="en-GB" b="1" dirty="0" smtClean="0">
                <a:solidFill>
                  <a:srgbClr val="00B0F0"/>
                </a:solidFill>
              </a:rPr>
              <a:t>enjoy</a:t>
            </a:r>
            <a:r>
              <a:rPr lang="en-GB" b="1" dirty="0" smtClean="0">
                <a:solidFill>
                  <a:srgbClr val="00B050"/>
                </a:solidFill>
              </a:rPr>
              <a:t> their growing Care Opinion display areas and dedicated campaigns – with late adopters feeling left out and </a:t>
            </a:r>
            <a:r>
              <a:rPr lang="en-GB" b="1" dirty="0" smtClean="0">
                <a:solidFill>
                  <a:srgbClr val="00B0F0"/>
                </a:solidFill>
              </a:rPr>
              <a:t>wanting in </a:t>
            </a:r>
            <a:r>
              <a:rPr lang="en-GB" b="1" dirty="0" smtClean="0">
                <a:solidFill>
                  <a:srgbClr val="00B050"/>
                </a:solidFill>
              </a:rPr>
              <a:t>on the action.</a:t>
            </a:r>
            <a:endParaRPr lang="en-GB" b="1" dirty="0">
              <a:solidFill>
                <a:srgbClr val="00B050"/>
              </a:solidFill>
            </a:endParaRP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27" y="3892924"/>
            <a:ext cx="2368904" cy="1043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66534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03EE9F9D4584D9F8D952715690C56" ma:contentTypeVersion="16" ma:contentTypeDescription="Create a new document." ma:contentTypeScope="" ma:versionID="d62867a208bb933fc22168749048a8c5">
  <xsd:schema xmlns:xsd="http://www.w3.org/2001/XMLSchema" xmlns:xs="http://www.w3.org/2001/XMLSchema" xmlns:p="http://schemas.microsoft.com/office/2006/metadata/properties" xmlns:ns2="f47fa861-369f-4035-a868-dd727a8f1ebe" xmlns:ns3="db480776-5128-43a3-b677-12ebb2d77427" targetNamespace="http://schemas.microsoft.com/office/2006/metadata/properties" ma:root="true" ma:fieldsID="ef711cd5f8b9762d719190804f3ef9e0" ns2:_="" ns3:_="">
    <xsd:import namespace="f47fa861-369f-4035-a868-dd727a8f1ebe"/>
    <xsd:import namespace="db480776-5128-43a3-b677-12ebb2d774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fa861-369f-4035-a868-dd727a8f1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538014-3380-4b7f-a977-2ee071dd445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b480776-5128-43a3-b677-12ebb2d774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89f4d8-c32d-4bf2-a081-9960b98df5c1}" ma:internalName="TaxCatchAll" ma:showField="CatchAllData" ma:web="db480776-5128-43a3-b677-12ebb2d77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6BCF98-7814-4F2F-9A0E-3788691A5ABD}"/>
</file>

<file path=customXml/itemProps2.xml><?xml version="1.0" encoding="utf-8"?>
<ds:datastoreItem xmlns:ds="http://schemas.openxmlformats.org/officeDocument/2006/customXml" ds:itemID="{D8A46AEC-9145-41F3-9D20-97C47133352A}"/>
</file>

<file path=docProps/app.xml><?xml version="1.0" encoding="utf-8"?>
<Properties xmlns="http://schemas.openxmlformats.org/officeDocument/2006/extended-properties" xmlns:vt="http://schemas.openxmlformats.org/officeDocument/2006/docPropsVTypes">
  <Template>Office Theme</Template>
  <TotalTime>286</TotalTime>
  <Words>2050</Words>
  <Application>Microsoft Office PowerPoint</Application>
  <PresentationFormat>A4 Paper (210x297 mm)</PresentationFormat>
  <Paragraphs>207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Story Quotes</vt:lpstr>
      <vt:lpstr>PowerPoint Presentation</vt:lpstr>
      <vt:lpstr>PowerPoint Presentation</vt:lpstr>
      <vt:lpstr>PowerPoint Presentation</vt:lpstr>
      <vt:lpstr>PowerPoint Presentation</vt:lpstr>
      <vt:lpstr>Snapshot Impacts</vt:lpstr>
      <vt:lpstr>   .   </vt:lpstr>
      <vt:lpstr>   .   </vt:lpstr>
      <vt:lpstr>   .   </vt:lpstr>
      <vt:lpstr>PowerPoint Presentation</vt:lpstr>
      <vt:lpstr>PowerPoint Presentation</vt:lpstr>
      <vt:lpstr>PowerPoint Presentation</vt:lpstr>
    </vt:vector>
  </TitlesOfParts>
  <Company>South Eastern H&amp;SC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Nial</dc:creator>
  <cp:lastModifiedBy>Campbell, Conor</cp:lastModifiedBy>
  <cp:revision>36</cp:revision>
  <cp:lastPrinted>2023-05-16T10:30:02Z</cp:lastPrinted>
  <dcterms:created xsi:type="dcterms:W3CDTF">2023-05-11T08:56:07Z</dcterms:created>
  <dcterms:modified xsi:type="dcterms:W3CDTF">2023-05-18T09:29:20Z</dcterms:modified>
</cp:coreProperties>
</file>