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20" r:id="rId4"/>
    <p:sldId id="12862" r:id="rId5"/>
    <p:sldId id="311" r:id="rId6"/>
    <p:sldId id="269" r:id="rId7"/>
    <p:sldId id="341" r:id="rId8"/>
    <p:sldId id="12877" r:id="rId9"/>
    <p:sldId id="12876" r:id="rId10"/>
    <p:sldId id="12878" r:id="rId11"/>
    <p:sldId id="128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03125-5992-4EF4-BB03-959B2367680A}" v="19" dt="2023-10-05T10:05:44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280" autoAdjust="0"/>
  </p:normalViewPr>
  <p:slideViewPr>
    <p:cSldViewPr snapToGrid="0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43A5C-1EA9-4AF2-83EF-959267AC8F9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3A57882-96F3-4B12-B3FD-0E7E77FD017C}">
      <dgm:prSet/>
      <dgm:spPr/>
      <dgm:t>
        <a:bodyPr/>
        <a:lstStyle/>
        <a:p>
          <a:pPr>
            <a:defRPr cap="all"/>
          </a:pPr>
          <a:r>
            <a:rPr lang="en-GB" dirty="0"/>
            <a:t>Why it is important to measure</a:t>
          </a:r>
          <a:endParaRPr lang="en-US" dirty="0"/>
        </a:p>
      </dgm:t>
    </dgm:pt>
    <dgm:pt modelId="{A213D64A-9562-42A3-81C6-98DA9D954909}" type="parTrans" cxnId="{DF595EB0-59A2-4471-BA06-D4BDA6A7154A}">
      <dgm:prSet/>
      <dgm:spPr/>
      <dgm:t>
        <a:bodyPr/>
        <a:lstStyle/>
        <a:p>
          <a:endParaRPr lang="en-US"/>
        </a:p>
      </dgm:t>
    </dgm:pt>
    <dgm:pt modelId="{1768F3E2-9264-48A9-9877-2EBBAD59AF59}" type="sibTrans" cxnId="{DF595EB0-59A2-4471-BA06-D4BDA6A7154A}">
      <dgm:prSet/>
      <dgm:spPr/>
      <dgm:t>
        <a:bodyPr/>
        <a:lstStyle/>
        <a:p>
          <a:endParaRPr lang="en-US"/>
        </a:p>
      </dgm:t>
    </dgm:pt>
    <dgm:pt modelId="{00BDF55D-43E4-48A8-8337-23022B2F6D3D}">
      <dgm:prSet/>
      <dgm:spPr/>
      <dgm:t>
        <a:bodyPr/>
        <a:lstStyle/>
        <a:p>
          <a:pPr>
            <a:defRPr cap="all"/>
          </a:pPr>
          <a:r>
            <a:rPr lang="en-GB" dirty="0"/>
            <a:t>VBH&amp;C Commitment – PROM and PREM</a:t>
          </a:r>
          <a:endParaRPr lang="en-US" dirty="0"/>
        </a:p>
      </dgm:t>
    </dgm:pt>
    <dgm:pt modelId="{A188506E-BC6D-4306-8912-816F2FD0D0D6}" type="parTrans" cxnId="{C8DBE870-B51C-469C-BC3F-12F13ECFACB6}">
      <dgm:prSet/>
      <dgm:spPr/>
      <dgm:t>
        <a:bodyPr/>
        <a:lstStyle/>
        <a:p>
          <a:endParaRPr lang="en-US"/>
        </a:p>
      </dgm:t>
    </dgm:pt>
    <dgm:pt modelId="{CD185FC3-E11D-4D73-A6ED-71120AC412FD}" type="sibTrans" cxnId="{C8DBE870-B51C-469C-BC3F-12F13ECFACB6}">
      <dgm:prSet/>
      <dgm:spPr/>
      <dgm:t>
        <a:bodyPr/>
        <a:lstStyle/>
        <a:p>
          <a:endParaRPr lang="en-US"/>
        </a:p>
      </dgm:t>
    </dgm:pt>
    <dgm:pt modelId="{731D5F4A-984F-41AA-B024-4246EE182509}">
      <dgm:prSet/>
      <dgm:spPr/>
      <dgm:t>
        <a:bodyPr/>
        <a:lstStyle/>
        <a:p>
          <a:pPr>
            <a:defRPr cap="all"/>
          </a:pPr>
          <a:r>
            <a:rPr lang="en-GB"/>
            <a:t>Qualitative analysis – Care Opinion!</a:t>
          </a:r>
          <a:endParaRPr lang="en-US"/>
        </a:p>
      </dgm:t>
    </dgm:pt>
    <dgm:pt modelId="{C1C42F20-F1E9-4D78-AB61-7114B12B8AA7}" type="parTrans" cxnId="{D715E927-2559-4827-8400-6725EA209522}">
      <dgm:prSet/>
      <dgm:spPr/>
      <dgm:t>
        <a:bodyPr/>
        <a:lstStyle/>
        <a:p>
          <a:endParaRPr lang="en-US"/>
        </a:p>
      </dgm:t>
    </dgm:pt>
    <dgm:pt modelId="{7CDF212B-999A-4A26-B99C-186BC1C2C13F}" type="sibTrans" cxnId="{D715E927-2559-4827-8400-6725EA209522}">
      <dgm:prSet/>
      <dgm:spPr/>
      <dgm:t>
        <a:bodyPr/>
        <a:lstStyle/>
        <a:p>
          <a:endParaRPr lang="en-US"/>
        </a:p>
      </dgm:t>
    </dgm:pt>
    <dgm:pt modelId="{A0BD8A97-4150-4379-8BAD-FBB9352EC58F}" type="pres">
      <dgm:prSet presAssocID="{5D243A5C-1EA9-4AF2-83EF-959267AC8F9A}" presName="root" presStyleCnt="0">
        <dgm:presLayoutVars>
          <dgm:dir/>
          <dgm:resizeHandles val="exact"/>
        </dgm:presLayoutVars>
      </dgm:prSet>
      <dgm:spPr/>
    </dgm:pt>
    <dgm:pt modelId="{D99F2DE3-6F1F-4227-A2D8-0E486A50CF26}" type="pres">
      <dgm:prSet presAssocID="{43A57882-96F3-4B12-B3FD-0E7E77FD017C}" presName="compNode" presStyleCnt="0"/>
      <dgm:spPr/>
    </dgm:pt>
    <dgm:pt modelId="{10C3484D-4A95-4548-8541-B1887A96CCCA}" type="pres">
      <dgm:prSet presAssocID="{43A57882-96F3-4B12-B3FD-0E7E77FD017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6EC4177-0BF3-468C-87A2-6B8942D22D4C}" type="pres">
      <dgm:prSet presAssocID="{43A57882-96F3-4B12-B3FD-0E7E77FD01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BB30F519-A75B-43E8-921D-368F1E9FD24F}" type="pres">
      <dgm:prSet presAssocID="{43A57882-96F3-4B12-B3FD-0E7E77FD017C}" presName="spaceRect" presStyleCnt="0"/>
      <dgm:spPr/>
    </dgm:pt>
    <dgm:pt modelId="{95E1D347-D9D0-44BA-B1A7-0CECED4AA40A}" type="pres">
      <dgm:prSet presAssocID="{43A57882-96F3-4B12-B3FD-0E7E77FD017C}" presName="textRect" presStyleLbl="revTx" presStyleIdx="0" presStyleCnt="3">
        <dgm:presLayoutVars>
          <dgm:chMax val="1"/>
          <dgm:chPref val="1"/>
        </dgm:presLayoutVars>
      </dgm:prSet>
      <dgm:spPr/>
    </dgm:pt>
    <dgm:pt modelId="{CC1E7725-ABFC-4A13-9B55-9282876BA1D9}" type="pres">
      <dgm:prSet presAssocID="{1768F3E2-9264-48A9-9877-2EBBAD59AF59}" presName="sibTrans" presStyleCnt="0"/>
      <dgm:spPr/>
    </dgm:pt>
    <dgm:pt modelId="{8F0E55E9-B871-4453-BDC1-8249AD312988}" type="pres">
      <dgm:prSet presAssocID="{00BDF55D-43E4-48A8-8337-23022B2F6D3D}" presName="compNode" presStyleCnt="0"/>
      <dgm:spPr/>
    </dgm:pt>
    <dgm:pt modelId="{54A960B7-8D96-4460-B15B-B4D6C88E520D}" type="pres">
      <dgm:prSet presAssocID="{00BDF55D-43E4-48A8-8337-23022B2F6D3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9344B4A-1FD0-4378-B45E-5AA53FB0A5BD}" type="pres">
      <dgm:prSet presAssocID="{00BDF55D-43E4-48A8-8337-23022B2F6D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DF4234B-E237-4F2C-AD84-682EF06A9B65}" type="pres">
      <dgm:prSet presAssocID="{00BDF55D-43E4-48A8-8337-23022B2F6D3D}" presName="spaceRect" presStyleCnt="0"/>
      <dgm:spPr/>
    </dgm:pt>
    <dgm:pt modelId="{E777C0F8-E7FD-4321-9217-08A05F19AA71}" type="pres">
      <dgm:prSet presAssocID="{00BDF55D-43E4-48A8-8337-23022B2F6D3D}" presName="textRect" presStyleLbl="revTx" presStyleIdx="1" presStyleCnt="3">
        <dgm:presLayoutVars>
          <dgm:chMax val="1"/>
          <dgm:chPref val="1"/>
        </dgm:presLayoutVars>
      </dgm:prSet>
      <dgm:spPr/>
    </dgm:pt>
    <dgm:pt modelId="{F75BB91B-0EE5-4345-9E17-CF81482DE8B1}" type="pres">
      <dgm:prSet presAssocID="{CD185FC3-E11D-4D73-A6ED-71120AC412FD}" presName="sibTrans" presStyleCnt="0"/>
      <dgm:spPr/>
    </dgm:pt>
    <dgm:pt modelId="{2C62AAA4-AD91-47B4-BA8F-FF2BE497F82E}" type="pres">
      <dgm:prSet presAssocID="{731D5F4A-984F-41AA-B024-4246EE182509}" presName="compNode" presStyleCnt="0"/>
      <dgm:spPr/>
    </dgm:pt>
    <dgm:pt modelId="{8BCDB170-FBDD-4DE7-9497-5DA19CDE4D97}" type="pres">
      <dgm:prSet presAssocID="{731D5F4A-984F-41AA-B024-4246EE18250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3E21CB5-965E-410D-A1C2-73AAB7438445}" type="pres">
      <dgm:prSet presAssocID="{731D5F4A-984F-41AA-B024-4246EE1825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28FC134-D888-4842-AC25-1631D4537CC7}" type="pres">
      <dgm:prSet presAssocID="{731D5F4A-984F-41AA-B024-4246EE182509}" presName="spaceRect" presStyleCnt="0"/>
      <dgm:spPr/>
    </dgm:pt>
    <dgm:pt modelId="{FBB4F45F-302F-432F-843B-CEA41F754339}" type="pres">
      <dgm:prSet presAssocID="{731D5F4A-984F-41AA-B024-4246EE18250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8894E11-0069-4EED-8696-132E042A4CA3}" type="presOf" srcId="{43A57882-96F3-4B12-B3FD-0E7E77FD017C}" destId="{95E1D347-D9D0-44BA-B1A7-0CECED4AA40A}" srcOrd="0" destOrd="0" presId="urn:microsoft.com/office/officeart/2018/5/layout/IconLeafLabelList"/>
    <dgm:cxn modelId="{D715E927-2559-4827-8400-6725EA209522}" srcId="{5D243A5C-1EA9-4AF2-83EF-959267AC8F9A}" destId="{731D5F4A-984F-41AA-B024-4246EE182509}" srcOrd="2" destOrd="0" parTransId="{C1C42F20-F1E9-4D78-AB61-7114B12B8AA7}" sibTransId="{7CDF212B-999A-4A26-B99C-186BC1C2C13F}"/>
    <dgm:cxn modelId="{C8DBE870-B51C-469C-BC3F-12F13ECFACB6}" srcId="{5D243A5C-1EA9-4AF2-83EF-959267AC8F9A}" destId="{00BDF55D-43E4-48A8-8337-23022B2F6D3D}" srcOrd="1" destOrd="0" parTransId="{A188506E-BC6D-4306-8912-816F2FD0D0D6}" sibTransId="{CD185FC3-E11D-4D73-A6ED-71120AC412FD}"/>
    <dgm:cxn modelId="{BAB41771-DB92-4AD1-AA38-48F159A2D1F5}" type="presOf" srcId="{00BDF55D-43E4-48A8-8337-23022B2F6D3D}" destId="{E777C0F8-E7FD-4321-9217-08A05F19AA71}" srcOrd="0" destOrd="0" presId="urn:microsoft.com/office/officeart/2018/5/layout/IconLeafLabelList"/>
    <dgm:cxn modelId="{F4ACD19E-F9A6-42DB-A721-0A1DEB370A74}" type="presOf" srcId="{5D243A5C-1EA9-4AF2-83EF-959267AC8F9A}" destId="{A0BD8A97-4150-4379-8BAD-FBB9352EC58F}" srcOrd="0" destOrd="0" presId="urn:microsoft.com/office/officeart/2018/5/layout/IconLeafLabelList"/>
    <dgm:cxn modelId="{DF595EB0-59A2-4471-BA06-D4BDA6A7154A}" srcId="{5D243A5C-1EA9-4AF2-83EF-959267AC8F9A}" destId="{43A57882-96F3-4B12-B3FD-0E7E77FD017C}" srcOrd="0" destOrd="0" parTransId="{A213D64A-9562-42A3-81C6-98DA9D954909}" sibTransId="{1768F3E2-9264-48A9-9877-2EBBAD59AF59}"/>
    <dgm:cxn modelId="{2530FFF7-A838-4491-A914-30E038941DA4}" type="presOf" srcId="{731D5F4A-984F-41AA-B024-4246EE182509}" destId="{FBB4F45F-302F-432F-843B-CEA41F754339}" srcOrd="0" destOrd="0" presId="urn:microsoft.com/office/officeart/2018/5/layout/IconLeafLabelList"/>
    <dgm:cxn modelId="{7CA2C34F-F918-4958-9599-8F59763AC7AD}" type="presParOf" srcId="{A0BD8A97-4150-4379-8BAD-FBB9352EC58F}" destId="{D99F2DE3-6F1F-4227-A2D8-0E486A50CF26}" srcOrd="0" destOrd="0" presId="urn:microsoft.com/office/officeart/2018/5/layout/IconLeafLabelList"/>
    <dgm:cxn modelId="{B3FD32AF-573C-4B1D-8EC9-4A4AD48F5FA2}" type="presParOf" srcId="{D99F2DE3-6F1F-4227-A2D8-0E486A50CF26}" destId="{10C3484D-4A95-4548-8541-B1887A96CCCA}" srcOrd="0" destOrd="0" presId="urn:microsoft.com/office/officeart/2018/5/layout/IconLeafLabelList"/>
    <dgm:cxn modelId="{99F1FCEC-C3CA-4F57-B628-115CFBC089BB}" type="presParOf" srcId="{D99F2DE3-6F1F-4227-A2D8-0E486A50CF26}" destId="{C6EC4177-0BF3-468C-87A2-6B8942D22D4C}" srcOrd="1" destOrd="0" presId="urn:microsoft.com/office/officeart/2018/5/layout/IconLeafLabelList"/>
    <dgm:cxn modelId="{AF79DF59-BBCA-44AA-A7C7-E8995B1C74F2}" type="presParOf" srcId="{D99F2DE3-6F1F-4227-A2D8-0E486A50CF26}" destId="{BB30F519-A75B-43E8-921D-368F1E9FD24F}" srcOrd="2" destOrd="0" presId="urn:microsoft.com/office/officeart/2018/5/layout/IconLeafLabelList"/>
    <dgm:cxn modelId="{702FE871-6017-4CB7-82F4-4FD20AB45907}" type="presParOf" srcId="{D99F2DE3-6F1F-4227-A2D8-0E486A50CF26}" destId="{95E1D347-D9D0-44BA-B1A7-0CECED4AA40A}" srcOrd="3" destOrd="0" presId="urn:microsoft.com/office/officeart/2018/5/layout/IconLeafLabelList"/>
    <dgm:cxn modelId="{59913889-531F-4B13-AC51-F4F84C1F3A86}" type="presParOf" srcId="{A0BD8A97-4150-4379-8BAD-FBB9352EC58F}" destId="{CC1E7725-ABFC-4A13-9B55-9282876BA1D9}" srcOrd="1" destOrd="0" presId="urn:microsoft.com/office/officeart/2018/5/layout/IconLeafLabelList"/>
    <dgm:cxn modelId="{A6FD10CE-7545-4910-8046-C89571A5E4D6}" type="presParOf" srcId="{A0BD8A97-4150-4379-8BAD-FBB9352EC58F}" destId="{8F0E55E9-B871-4453-BDC1-8249AD312988}" srcOrd="2" destOrd="0" presId="urn:microsoft.com/office/officeart/2018/5/layout/IconLeafLabelList"/>
    <dgm:cxn modelId="{F48861E9-F352-4A33-B265-EAD707F97B18}" type="presParOf" srcId="{8F0E55E9-B871-4453-BDC1-8249AD312988}" destId="{54A960B7-8D96-4460-B15B-B4D6C88E520D}" srcOrd="0" destOrd="0" presId="urn:microsoft.com/office/officeart/2018/5/layout/IconLeafLabelList"/>
    <dgm:cxn modelId="{9EE725D7-5B43-4FA7-841D-968EED7D1F3D}" type="presParOf" srcId="{8F0E55E9-B871-4453-BDC1-8249AD312988}" destId="{19344B4A-1FD0-4378-B45E-5AA53FB0A5BD}" srcOrd="1" destOrd="0" presId="urn:microsoft.com/office/officeart/2018/5/layout/IconLeafLabelList"/>
    <dgm:cxn modelId="{C0905A42-5D62-4F3F-8C6C-F59A6FC68D5F}" type="presParOf" srcId="{8F0E55E9-B871-4453-BDC1-8249AD312988}" destId="{0DF4234B-E237-4F2C-AD84-682EF06A9B65}" srcOrd="2" destOrd="0" presId="urn:microsoft.com/office/officeart/2018/5/layout/IconLeafLabelList"/>
    <dgm:cxn modelId="{8473FE01-A5B9-4D04-89C6-B4DE7B1BD55B}" type="presParOf" srcId="{8F0E55E9-B871-4453-BDC1-8249AD312988}" destId="{E777C0F8-E7FD-4321-9217-08A05F19AA71}" srcOrd="3" destOrd="0" presId="urn:microsoft.com/office/officeart/2018/5/layout/IconLeafLabelList"/>
    <dgm:cxn modelId="{A6196195-E7E1-436B-AB57-E519304C118F}" type="presParOf" srcId="{A0BD8A97-4150-4379-8BAD-FBB9352EC58F}" destId="{F75BB91B-0EE5-4345-9E17-CF81482DE8B1}" srcOrd="3" destOrd="0" presId="urn:microsoft.com/office/officeart/2018/5/layout/IconLeafLabelList"/>
    <dgm:cxn modelId="{5DC8CB30-ABCE-4CF1-BBAE-3266D903E745}" type="presParOf" srcId="{A0BD8A97-4150-4379-8BAD-FBB9352EC58F}" destId="{2C62AAA4-AD91-47B4-BA8F-FF2BE497F82E}" srcOrd="4" destOrd="0" presId="urn:microsoft.com/office/officeart/2018/5/layout/IconLeafLabelList"/>
    <dgm:cxn modelId="{7F9602F4-BA1B-4AA0-ADF8-5819073ADD8E}" type="presParOf" srcId="{2C62AAA4-AD91-47B4-BA8F-FF2BE497F82E}" destId="{8BCDB170-FBDD-4DE7-9497-5DA19CDE4D97}" srcOrd="0" destOrd="0" presId="urn:microsoft.com/office/officeart/2018/5/layout/IconLeafLabelList"/>
    <dgm:cxn modelId="{5BAC9CE2-5F23-4D9C-A38F-DAB75FC1A372}" type="presParOf" srcId="{2C62AAA4-AD91-47B4-BA8F-FF2BE497F82E}" destId="{D3E21CB5-965E-410D-A1C2-73AAB7438445}" srcOrd="1" destOrd="0" presId="urn:microsoft.com/office/officeart/2018/5/layout/IconLeafLabelList"/>
    <dgm:cxn modelId="{01A01993-3454-40E3-B3A7-1CEF2F15AE5A}" type="presParOf" srcId="{2C62AAA4-AD91-47B4-BA8F-FF2BE497F82E}" destId="{528FC134-D888-4842-AC25-1631D4537CC7}" srcOrd="2" destOrd="0" presId="urn:microsoft.com/office/officeart/2018/5/layout/IconLeafLabelList"/>
    <dgm:cxn modelId="{123E436A-522E-43E0-B1F2-9C40EF990D9E}" type="presParOf" srcId="{2C62AAA4-AD91-47B4-BA8F-FF2BE497F82E}" destId="{FBB4F45F-302F-432F-843B-CEA41F75433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3484D-4A95-4548-8541-B1887A96CCCA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C4177-0BF3-468C-87A2-6B8942D22D4C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1D347-D9D0-44BA-B1A7-0CECED4AA40A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Why it is important to measure</a:t>
          </a:r>
          <a:endParaRPr lang="en-US" sz="2500" kern="1200" dirty="0"/>
        </a:p>
      </dsp:txBody>
      <dsp:txXfrm>
        <a:off x="93445" y="3018902"/>
        <a:ext cx="3206250" cy="720000"/>
      </dsp:txXfrm>
    </dsp:sp>
    <dsp:sp modelId="{54A960B7-8D96-4460-B15B-B4D6C88E520D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44B4A-1FD0-4378-B45E-5AA53FB0A5BD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7C0F8-E7FD-4321-9217-08A05F19AA71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VBH&amp;C Commitment – PROM and PREM</a:t>
          </a:r>
          <a:endParaRPr lang="en-US" sz="2500" kern="1200" dirty="0"/>
        </a:p>
      </dsp:txBody>
      <dsp:txXfrm>
        <a:off x="3860789" y="3018902"/>
        <a:ext cx="3206250" cy="720000"/>
      </dsp:txXfrm>
    </dsp:sp>
    <dsp:sp modelId="{8BCDB170-FBDD-4DE7-9497-5DA19CDE4D97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21CB5-965E-410D-A1C2-73AAB7438445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4F45F-302F-432F-843B-CEA41F754339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Qualitative analysis – Care Opinion!</a:t>
          </a:r>
          <a:endParaRPr lang="en-US" sz="2500" kern="1200"/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1510-8ABC-4B78-92AC-D2ED1494C62E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CC8CF-CEA7-4997-BF2D-866A16973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39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CC8CF-CEA7-4997-BF2D-866A169737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55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CC8CF-CEA7-4997-BF2D-866A169737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6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CC8CF-CEA7-4997-BF2D-866A169737C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2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CC8CF-CEA7-4997-BF2D-866A169737C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7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A6116-5D40-40A8-B295-6D433A4B47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5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23B2-B47A-4224-802B-FDA6DE595D3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7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175E-1887-4796-BC1D-6982E98199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6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A6116-5D40-40A8-B295-6D433A4B47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4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23B2-B47A-4224-802B-FDA6DE595D3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7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923B2-B47A-4224-802B-FDA6DE595D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7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923B2-B47A-4224-802B-FDA6DE595D3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7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A3DF-FDC6-2614-0819-01BA022AB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2B227-8CC6-36C9-CFBF-36B196D68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A6E43-95D4-5E18-AA7B-CBF681B8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CC920-03E8-5803-302B-F1994A79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E8EC-3D46-E332-313F-74B4C0C3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8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1833-3058-585D-59F6-CF7671B3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353DE-E20F-0810-C698-C0A9BE38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9AE0C-F58B-D142-2BDC-F02467AE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A7ED-337B-2A96-D1C4-210F9E29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0DB61-FCB5-6CED-1753-E6E64827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1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91C14-44AF-A5F8-3A33-433E73BEB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9B71C-7F75-9C37-D649-104F5646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F03D6-04BB-CAFC-AC7E-FA7674C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5A634-C889-03A9-5424-13D10901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648EB-706A-0173-C0AF-E07BB5C5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78B0-DB74-BEB4-F14C-D9096D73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20BA6-05DE-BF48-7FA3-480C2288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AC28-E5CE-293F-5B9F-733576C0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0C0B-746B-B619-6FE1-F2BDDA4D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0A529-06CA-B350-BC94-23703889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6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1CC1-1D30-B397-F4B9-F0828056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A2A8C-000E-657B-FE5A-729E86024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EA0CD-BC72-875D-ABE5-AB2AC34C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18DD-2A3E-9AD8-9B70-C2150CE5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E31E-976E-34C4-DCDD-48E5882F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8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DC83-573C-82BB-E77A-762E8B65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DCE9-C828-D983-E14D-92D31C82C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A6628-8557-C1DF-F64A-5B1FE9AA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09504-9E66-BDFA-9869-74C21703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EA292-E359-1E9E-BE74-07E4D347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E3D33-928B-DF5D-3C04-D12763F0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1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A452-2448-1DBC-47A3-F4BA9798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09D87-83DA-FF49-6946-40DAD15EB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1050A-7C28-14CE-65E1-238C2C0AF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CD1C7-E8D5-7FFD-4260-B8F59226D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01FB5-E8A3-2C76-E9D2-0F1C587CB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B66A3-7E5F-5A50-B543-5168A784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017B5-C105-1B55-4285-16EB29FA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64B3C-9384-9A1E-0689-48A1A2FC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C611-64B2-E0DF-FF5B-DD61B775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60A82-F128-7B66-E5FB-2751C9C4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040CF-C85F-020E-EBEB-C79F9C8E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FEA16-032C-A198-8A0C-5CA355CF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762EE-71FD-0D93-CECB-BD307559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D794A-2AC4-7F77-736B-1B9503B2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C5821-1CF6-1367-0674-1FE2FAC7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DA0F-261F-FE27-7DC4-8613C8C6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89E0-3241-7711-C969-A6B32080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1CC03-DE86-D6AC-78A9-FF60902E6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34680-69E2-1009-EF8B-3740978E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5313-45E2-F312-986D-BBD1D17F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207A5-00A0-5F75-9C12-C358C8BD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6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752E-15E8-B420-8760-28E5D85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00F59-28AD-C759-52FB-DE6A0F61D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182CE-4192-4B5A-A3E8-8EED4342A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0B9F-9FB8-E526-F7E9-B02B72E4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E3A52-27C5-553D-316D-ECAA6C0B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26555-1531-C7F0-7259-D22EF92A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8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2B462-014E-0A6C-E1F6-193A3D40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626B8-31EC-5B68-3ECD-024196318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8E83F-737E-6E06-DD96-01D49C8F0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D6233-9738-47FB-B6D5-4EEDDDB150D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F8DD2-7770-9492-A905-254DF567C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4D82F-C7C7-FFF6-D40E-84E0D9A59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4310-61A5-4584-B1A3-9FD447A1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untain range with blue sky&#10;&#10;Description automatically generated">
            <a:extLst>
              <a:ext uri="{FF2B5EF4-FFF2-40B4-BE49-F238E27FC236}">
                <a16:creationId xmlns:a16="http://schemas.microsoft.com/office/drawing/2014/main" id="{BF9C8B23-C56C-BDA0-E3DD-51BF8E9C6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1D20B-BB51-B972-7358-5B6EA5D33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171" y="5016272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Stephen Martin</a:t>
            </a:r>
          </a:p>
          <a:p>
            <a:r>
              <a:rPr lang="en-GB" sz="2800" dirty="0">
                <a:solidFill>
                  <a:srgbClr val="FFFFFF"/>
                </a:solidFill>
              </a:rPr>
              <a:t> Realistic Medicine Team Leader</a:t>
            </a:r>
          </a:p>
          <a:p>
            <a:r>
              <a:rPr lang="en-GB" sz="2800" dirty="0">
                <a:solidFill>
                  <a:srgbClr val="FFFFFF"/>
                </a:solidFill>
              </a:rPr>
              <a:t>Care Opinion Policy Webinar 5 October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83780-EA3B-EA8E-118D-DFDC9B01FB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86" y="153836"/>
            <a:ext cx="3747259" cy="1519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89E3C-EDA9-E26B-3D6E-AD2A47142A01}"/>
              </a:ext>
            </a:extLst>
          </p:cNvPr>
          <p:cNvSpPr txBox="1"/>
          <p:nvPr/>
        </p:nvSpPr>
        <p:spPr>
          <a:xfrm>
            <a:off x="1171171" y="2717725"/>
            <a:ext cx="10267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HGSSoeiKakugothicUB" panose="020B0400000000000000" pitchFamily="34" charset="-128"/>
                <a:ea typeface="HGSSoeiKakugothicUB" panose="020B0400000000000000" pitchFamily="34" charset="-128"/>
              </a:rPr>
              <a:t>Realistic Medicine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Looking forward: How might online feedback support policy and strategy?</a:t>
            </a:r>
            <a:endParaRPr lang="en-GB" sz="3600" dirty="0">
              <a:solidFill>
                <a:schemeClr val="bg1"/>
              </a:solidFill>
              <a:latin typeface="HGSSoeiKakugothicUB" panose="020B0400000000000000" pitchFamily="34" charset="-128"/>
              <a:ea typeface="HGSSoeiKakugothicUB" panose="020B0400000000000000" pitchFamily="34" charset="-128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318C5E5-7E4E-E06A-3B76-2122D8DB62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692" y="278025"/>
            <a:ext cx="4144296" cy="10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2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0D41D3-CE41-6204-61C2-3DBAAD4E6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10087"/>
              </p:ext>
            </p:extLst>
          </p:nvPr>
        </p:nvGraphicFramePr>
        <p:xfrm>
          <a:off x="632085" y="1607252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6F4A40-4D14-BF6C-E725-732A81118B83}"/>
              </a:ext>
            </a:extLst>
          </p:cNvPr>
          <p:cNvSpPr txBox="1"/>
          <p:nvPr/>
        </p:nvSpPr>
        <p:spPr>
          <a:xfrm>
            <a:off x="1337657" y="899366"/>
            <a:ext cx="64638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accent1">
                    <a:lumMod val="75000"/>
                  </a:schemeClr>
                </a:solidFill>
                <a:cs typeface="Calibri"/>
              </a:defRPr>
            </a:lvl1pPr>
          </a:lstStyle>
          <a:p>
            <a:r>
              <a:rPr lang="en-GB" dirty="0"/>
              <a:t>VBH&amp;C - Measurement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AB8891-3363-951E-1453-8790DF001893}"/>
              </a:ext>
            </a:extLst>
          </p:cNvPr>
          <p:cNvGrpSpPr/>
          <p:nvPr/>
        </p:nvGrpSpPr>
        <p:grpSpPr>
          <a:xfrm>
            <a:off x="8614611" y="6256421"/>
            <a:ext cx="3459142" cy="542171"/>
            <a:chOff x="170851" y="6081711"/>
            <a:chExt cx="5117854" cy="743439"/>
          </a:xfrm>
        </p:grpSpPr>
        <p:pic>
          <p:nvPicPr>
            <p:cNvPr id="10" name="Picture 9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64516679-7954-C313-5B42-D1CA1ED2B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11" name="Picture 10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21E0CD36-D9A0-E644-C391-2A09DEC3F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29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7F1FE-FC5C-488E-8A8B-3DE6238441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756" y="487948"/>
            <a:ext cx="4019997" cy="5685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43646C-7E37-5BF0-C614-30BF5DF54C83}"/>
              </a:ext>
            </a:extLst>
          </p:cNvPr>
          <p:cNvSpPr txBox="1"/>
          <p:nvPr/>
        </p:nvSpPr>
        <p:spPr>
          <a:xfrm>
            <a:off x="5969815" y="2721114"/>
            <a:ext cx="25365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accent1">
                    <a:lumMod val="75000"/>
                  </a:schemeClr>
                </a:solidFill>
                <a:cs typeface="Calibri"/>
              </a:defRPr>
            </a:lvl1pPr>
          </a:lstStyle>
          <a:p>
            <a:r>
              <a:rPr lang="en-GB" dirty="0"/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B64B0E-7AE7-28FD-5510-E5DD30344556}"/>
              </a:ext>
            </a:extLst>
          </p:cNvPr>
          <p:cNvGrpSpPr/>
          <p:nvPr/>
        </p:nvGrpSpPr>
        <p:grpSpPr>
          <a:xfrm>
            <a:off x="8614611" y="6256421"/>
            <a:ext cx="3459142" cy="542171"/>
            <a:chOff x="170851" y="6081711"/>
            <a:chExt cx="5117854" cy="743439"/>
          </a:xfrm>
        </p:grpSpPr>
        <p:pic>
          <p:nvPicPr>
            <p:cNvPr id="9" name="Picture 8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550D5A6F-D8F0-1714-A9E2-518338C17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10" name="Picture 9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09D69260-9352-6A71-1DF6-6E6EE5CF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8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3631-A191-AF82-1F10-DDBBF7AE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26" y="5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Background</a:t>
            </a:r>
            <a:endParaRPr lang="en-US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1149-CF5E-AC85-8924-7F699189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015" y="1513071"/>
            <a:ext cx="6487803" cy="461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Concerns</a:t>
            </a:r>
          </a:p>
          <a:p>
            <a:r>
              <a:rPr lang="en-GB" sz="2400" dirty="0"/>
              <a:t>Widening of healthy life years gap</a:t>
            </a:r>
          </a:p>
          <a:p>
            <a:r>
              <a:rPr lang="en-GB" sz="2400" dirty="0"/>
              <a:t>Climate emergency</a:t>
            </a:r>
          </a:p>
          <a:p>
            <a:r>
              <a:rPr lang="en-GB" sz="2400" dirty="0"/>
              <a:t>Threat of future pandemics</a:t>
            </a:r>
          </a:p>
          <a:p>
            <a:r>
              <a:rPr lang="en-GB" sz="2400" dirty="0"/>
              <a:t>Industrialised health care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864675-0A2E-E8C4-F779-2530CE50E412}"/>
              </a:ext>
            </a:extLst>
          </p:cNvPr>
          <p:cNvCxnSpPr/>
          <p:nvPr/>
        </p:nvCxnSpPr>
        <p:spPr>
          <a:xfrm flipV="1">
            <a:off x="837740" y="1049004"/>
            <a:ext cx="10518474" cy="488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CEB28D-E793-7A11-7E59-7F924D72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13" y="1331254"/>
            <a:ext cx="4369199" cy="42896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444346-3609-A9E5-9E56-CE2AD15BF2D1}"/>
              </a:ext>
            </a:extLst>
          </p:cNvPr>
          <p:cNvGrpSpPr/>
          <p:nvPr/>
        </p:nvGrpSpPr>
        <p:grpSpPr>
          <a:xfrm>
            <a:off x="8606813" y="6310138"/>
            <a:ext cx="3459142" cy="542171"/>
            <a:chOff x="170851" y="6081711"/>
            <a:chExt cx="5117854" cy="743439"/>
          </a:xfrm>
        </p:grpSpPr>
        <p:pic>
          <p:nvPicPr>
            <p:cNvPr id="13" name="Picture 12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DB323522-6A4A-2B51-BF77-EF9ED9E0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14" name="Picture 13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BAA5F4CF-81C6-1254-12B5-3CFC63EDD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01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F46AFE0-34DA-B93E-3F6A-6E36423FE704}"/>
              </a:ext>
            </a:extLst>
          </p:cNvPr>
          <p:cNvGrpSpPr/>
          <p:nvPr/>
        </p:nvGrpSpPr>
        <p:grpSpPr>
          <a:xfrm>
            <a:off x="8594782" y="6296487"/>
            <a:ext cx="3459142" cy="542171"/>
            <a:chOff x="170851" y="6081711"/>
            <a:chExt cx="5117854" cy="743439"/>
          </a:xfrm>
        </p:grpSpPr>
        <p:pic>
          <p:nvPicPr>
            <p:cNvPr id="9" name="Picture 8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8CB97C5E-1800-7B2A-FC5E-3F621B1C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10" name="Picture 9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618560F8-32E0-00E4-3C91-14A4C0B28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77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/>
              <a:t>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719403" y="1484784"/>
            <a:ext cx="111372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004107" y="1484784"/>
            <a:ext cx="47992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857250" marR="0" lvl="1" indent="-45720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2400"/>
          </a:p>
          <a:p>
            <a:pPr marL="857250" marR="0" lvl="1" indent="-45720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240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1594146" y="548680"/>
            <a:ext cx="4493953" cy="605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823881" y="1924334"/>
            <a:ext cx="50875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4000"/>
              <a:t>OECD report on waste: </a:t>
            </a:r>
          </a:p>
          <a:p>
            <a:pPr marL="400050" indent="-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4000"/>
              <a:t>one fifth of healthcare</a:t>
            </a:r>
          </a:p>
          <a:p>
            <a:pPr marL="400050" indent="-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4000"/>
              <a:t>spend has NO impact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48289-CF9C-7607-C561-EB6CFA799D74}"/>
              </a:ext>
            </a:extLst>
          </p:cNvPr>
          <p:cNvGrpSpPr/>
          <p:nvPr/>
        </p:nvGrpSpPr>
        <p:grpSpPr>
          <a:xfrm>
            <a:off x="8594782" y="6296487"/>
            <a:ext cx="3459142" cy="542171"/>
            <a:chOff x="170851" y="6081711"/>
            <a:chExt cx="5117854" cy="743439"/>
          </a:xfrm>
        </p:grpSpPr>
        <p:pic>
          <p:nvPicPr>
            <p:cNvPr id="13" name="Picture 12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5FAB212-2599-7CE5-E289-12FD9E88E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14" name="Picture 13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A07BA980-2868-6062-16AD-24921F91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  <p:pic>
        <p:nvPicPr>
          <p:cNvPr id="3" name="Picture 2" descr="A poster of a health care company&#10;&#10;Description automatically generated with medium confidence">
            <a:extLst>
              <a:ext uri="{FF2B5EF4-FFF2-40B4-BE49-F238E27FC236}">
                <a16:creationId xmlns:a16="http://schemas.microsoft.com/office/drawing/2014/main" id="{F4145D17-09D0-58DA-603B-05A20A738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593" y="308616"/>
            <a:ext cx="5352813" cy="6240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68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ircles with text&#10;&#10;Description automatically generated">
            <a:extLst>
              <a:ext uri="{FF2B5EF4-FFF2-40B4-BE49-F238E27FC236}">
                <a16:creationId xmlns:a16="http://schemas.microsoft.com/office/drawing/2014/main" id="{39B26BB7-C386-68C4-E167-DE181533FF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2"/>
          <a:stretch/>
        </p:blipFill>
        <p:spPr>
          <a:xfrm>
            <a:off x="1423642" y="-338093"/>
            <a:ext cx="9037154" cy="698762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F5045F-8592-909C-426F-1FD9F4945E53}"/>
              </a:ext>
            </a:extLst>
          </p:cNvPr>
          <p:cNvGrpSpPr/>
          <p:nvPr/>
        </p:nvGrpSpPr>
        <p:grpSpPr>
          <a:xfrm>
            <a:off x="8594782" y="6296487"/>
            <a:ext cx="3459142" cy="542171"/>
            <a:chOff x="170851" y="6081711"/>
            <a:chExt cx="5117854" cy="743439"/>
          </a:xfrm>
        </p:grpSpPr>
        <p:pic>
          <p:nvPicPr>
            <p:cNvPr id="12" name="Picture 11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EFE06913-5781-46FC-E7A1-E7B4FE7E8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13" name="Picture 12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51802253-0885-20D1-C14D-1FCCB2A9B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83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114" y="4256314"/>
            <a:ext cx="9144000" cy="1553438"/>
          </a:xfrm>
        </p:spPr>
        <p:txBody>
          <a:bodyPr>
            <a:noAutofit/>
          </a:bodyPr>
          <a:lstStyle/>
          <a:p>
            <a:br>
              <a:rPr lang="en-GB" sz="8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GB" sz="80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A1928-C425-4BA8-9FC5-F5B310CCB941}"/>
              </a:ext>
            </a:extLst>
          </p:cNvPr>
          <p:cNvSpPr txBox="1"/>
          <p:nvPr/>
        </p:nvSpPr>
        <p:spPr>
          <a:xfrm>
            <a:off x="-1" y="3289963"/>
            <a:ext cx="11954933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definition: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i="1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based health and care delivers better outcomes and experiences for the people we care for through equitable, sustainable, appropriate and transparent use of available resources.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FBB684B-A288-52E5-C107-181D237E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7" y="0"/>
            <a:ext cx="11286865" cy="29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91E4197-97CB-61ED-91E4-4616E78FC682}"/>
              </a:ext>
            </a:extLst>
          </p:cNvPr>
          <p:cNvGrpSpPr/>
          <p:nvPr/>
        </p:nvGrpSpPr>
        <p:grpSpPr>
          <a:xfrm>
            <a:off x="8594782" y="6296487"/>
            <a:ext cx="3459142" cy="542171"/>
            <a:chOff x="170851" y="6081711"/>
            <a:chExt cx="5117854" cy="743439"/>
          </a:xfrm>
        </p:grpSpPr>
        <p:pic>
          <p:nvPicPr>
            <p:cNvPr id="13" name="Picture 12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1A881E1-02D0-ECDA-A574-39CFE41F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15" name="Picture 14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15CB798A-92A4-DDA5-C459-554BD2148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  <p:pic>
        <p:nvPicPr>
          <p:cNvPr id="11" name="Picture 10" descr="A diagram of people in circles&#10;&#10;Description automatically generated">
            <a:extLst>
              <a:ext uri="{FF2B5EF4-FFF2-40B4-BE49-F238E27FC236}">
                <a16:creationId xmlns:a16="http://schemas.microsoft.com/office/drawing/2014/main" id="{BD844CAD-66DB-50FA-80B0-19D4658AEA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459" y="1078575"/>
            <a:ext cx="3693880" cy="5196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7E8016-E6C9-1CAD-3F4F-0AE745A63A42}"/>
              </a:ext>
            </a:extLst>
          </p:cNvPr>
          <p:cNvSpPr txBox="1"/>
          <p:nvPr/>
        </p:nvSpPr>
        <p:spPr>
          <a:xfrm>
            <a:off x="2600973" y="163524"/>
            <a:ext cx="64638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accent1">
                    <a:lumMod val="75000"/>
                  </a:schemeClr>
                </a:solidFill>
                <a:cs typeface="Calibri"/>
              </a:defRPr>
            </a:lvl1pPr>
          </a:lstStyle>
          <a:p>
            <a:r>
              <a:rPr lang="en-GB" dirty="0"/>
              <a:t>Value Based Health and Care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5F4DD4-F6FD-8E15-A1DA-64FE68DAC3EF}"/>
              </a:ext>
            </a:extLst>
          </p:cNvPr>
          <p:cNvCxnSpPr/>
          <p:nvPr/>
        </p:nvCxnSpPr>
        <p:spPr>
          <a:xfrm flipV="1">
            <a:off x="2301304" y="888918"/>
            <a:ext cx="7063201" cy="35744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iagram of a action plan">
            <a:extLst>
              <a:ext uri="{FF2B5EF4-FFF2-40B4-BE49-F238E27FC236}">
                <a16:creationId xmlns:a16="http://schemas.microsoft.com/office/drawing/2014/main" id="{40E092A0-4EBB-FCFE-CA9D-582C7A00A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92" y="1049403"/>
            <a:ext cx="3593547" cy="52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87E8016-E6C9-1CAD-3F4F-0AE745A63A42}"/>
              </a:ext>
            </a:extLst>
          </p:cNvPr>
          <p:cNvSpPr txBox="1"/>
          <p:nvPr/>
        </p:nvSpPr>
        <p:spPr>
          <a:xfrm>
            <a:off x="2864068" y="138073"/>
            <a:ext cx="64638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Collaboration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5F4DD4-F6FD-8E15-A1DA-64FE68DAC3EF}"/>
              </a:ext>
            </a:extLst>
          </p:cNvPr>
          <p:cNvCxnSpPr/>
          <p:nvPr/>
        </p:nvCxnSpPr>
        <p:spPr>
          <a:xfrm flipV="1">
            <a:off x="2301304" y="888918"/>
            <a:ext cx="7063201" cy="35744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BEBE88-C716-3E3C-B83B-273C6F92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108" y="1505545"/>
            <a:ext cx="6175783" cy="38469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3B0CF9-8538-ECA1-31C0-D5FE2930DBCB}"/>
              </a:ext>
            </a:extLst>
          </p:cNvPr>
          <p:cNvGrpSpPr/>
          <p:nvPr/>
        </p:nvGrpSpPr>
        <p:grpSpPr>
          <a:xfrm>
            <a:off x="8614611" y="6256421"/>
            <a:ext cx="3459142" cy="542171"/>
            <a:chOff x="170851" y="6081711"/>
            <a:chExt cx="5117854" cy="743439"/>
          </a:xfrm>
        </p:grpSpPr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E5919F59-31AF-8A17-E755-F7BA4A19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9" name="Picture 8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62F8BBEC-027F-3DB3-286D-B82B38C9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77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87E8016-E6C9-1CAD-3F4F-0AE745A63A42}"/>
              </a:ext>
            </a:extLst>
          </p:cNvPr>
          <p:cNvSpPr txBox="1"/>
          <p:nvPr/>
        </p:nvSpPr>
        <p:spPr>
          <a:xfrm>
            <a:off x="2564399" y="181032"/>
            <a:ext cx="70632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Collaboration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5F4DD4-F6FD-8E15-A1DA-64FE68DAC3EF}"/>
              </a:ext>
            </a:extLst>
          </p:cNvPr>
          <p:cNvCxnSpPr/>
          <p:nvPr/>
        </p:nvCxnSpPr>
        <p:spPr>
          <a:xfrm flipV="1">
            <a:off x="2301304" y="888918"/>
            <a:ext cx="7063201" cy="35744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oup of people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B4749485-8CCC-21C6-0A99-764CA10EF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611" y="1309304"/>
            <a:ext cx="4953000" cy="45624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839710-DB63-AB02-85FE-FD89412E6098}"/>
              </a:ext>
            </a:extLst>
          </p:cNvPr>
          <p:cNvGrpSpPr/>
          <p:nvPr/>
        </p:nvGrpSpPr>
        <p:grpSpPr>
          <a:xfrm>
            <a:off x="8614611" y="6256421"/>
            <a:ext cx="3459142" cy="542171"/>
            <a:chOff x="170851" y="6081711"/>
            <a:chExt cx="5117854" cy="743439"/>
          </a:xfrm>
        </p:grpSpPr>
        <p:pic>
          <p:nvPicPr>
            <p:cNvPr id="13" name="Picture 12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5F28DCA7-E3C9-0C03-01F5-B42028005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51" y="6081711"/>
              <a:ext cx="2165949" cy="743439"/>
            </a:xfrm>
            <a:prstGeom prst="rect">
              <a:avLst/>
            </a:prstGeom>
          </p:spPr>
        </p:pic>
        <p:pic>
          <p:nvPicPr>
            <p:cNvPr id="15" name="Picture 14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EB45B30D-85EC-7156-A578-536B02A49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7949" y="6081711"/>
              <a:ext cx="2700756" cy="686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27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140</Words>
  <Application>Microsoft Macintosh PowerPoint</Application>
  <PresentationFormat>Widescreen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HGSSoeiKakugothicUB</vt:lpstr>
      <vt:lpstr>Arial</vt:lpstr>
      <vt:lpstr>Calibri</vt:lpstr>
      <vt:lpstr>Calibri Light</vt:lpstr>
      <vt:lpstr>Office Theme</vt:lpstr>
      <vt:lpstr>PowerPoint Presentation</vt:lpstr>
      <vt:lpstr>Background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Catherine Labinjoh</dc:creator>
  <cp:lastModifiedBy>Fraser Gilmore</cp:lastModifiedBy>
  <cp:revision>7</cp:revision>
  <dcterms:created xsi:type="dcterms:W3CDTF">2023-08-02T08:20:55Z</dcterms:created>
  <dcterms:modified xsi:type="dcterms:W3CDTF">2023-10-16T14:14:26Z</dcterms:modified>
</cp:coreProperties>
</file>