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0" r:id="rId5"/>
  </p:sldMasterIdLst>
  <p:notesMasterIdLst>
    <p:notesMasterId r:id="rId19"/>
  </p:notesMasterIdLst>
  <p:sldIdLst>
    <p:sldId id="259" r:id="rId6"/>
    <p:sldId id="918" r:id="rId7"/>
    <p:sldId id="300" r:id="rId8"/>
    <p:sldId id="919" r:id="rId9"/>
    <p:sldId id="269" r:id="rId10"/>
    <p:sldId id="270" r:id="rId11"/>
    <p:sldId id="258" r:id="rId12"/>
    <p:sldId id="257" r:id="rId13"/>
    <p:sldId id="260" r:id="rId14"/>
    <p:sldId id="916" r:id="rId15"/>
    <p:sldId id="920" r:id="rId16"/>
    <p:sldId id="276" r:id="rId17"/>
    <p:sldId id="3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04DF01-BECA-48EE-8E68-BCF8EC0F6054}" v="103" dt="2023-10-05T13:49:08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22D77-A24D-4DEC-93EE-2875FF78420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41D94-7C27-4D1F-B1B0-AAADAF481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1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EB721-BEDD-42F3-9602-F513141C46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3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EB721-BEDD-42F3-9602-F513141C46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89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form HIS NHS Scotland WMTY resources.  Free for re-use.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4F535-178A-44C6-8BAC-EC807E0B1F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97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Reflections on the video from the room.</a:t>
            </a:r>
          </a:p>
          <a:p>
            <a:endParaRPr lang="en-GB" dirty="0"/>
          </a:p>
          <a:p>
            <a:r>
              <a:rPr lang="en-GB" dirty="0"/>
              <a:t>Peter Senge is a global thought leader in the field of developing high-performing, continually learning and improving organisations.   His headline message: Its all about people and relationships.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3FC36-CCD5-494B-8E8B-AE5F997989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35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194C-71AD-F18A-FEFB-8CC27C1D1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744C9-91D2-61DD-68BA-37B668217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B3F69-A2EE-7DA8-BECB-F3AD6BDA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1CC-4420-4BEC-9BE8-31AD239C0281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19868-C7D5-F557-07B3-25A46177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9B630-DC42-08DD-C20D-20D40632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0CF3-0C3D-466B-BA3A-3D8C623EE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0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9EA4-41EF-92F4-2CF8-1B87889D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E784C-C959-8A32-FC81-53182F4AC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7613A-4D10-2EDE-7DB5-CD8005AB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1CC-4420-4BEC-9BE8-31AD239C0281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B8F87-9AEB-1DD3-9725-6450F95C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7CDF6-4510-5B67-6735-21B6803A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0CF3-0C3D-466B-BA3A-3D8C623EE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3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CCF66-7695-7734-2199-6EDAF02D2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4F7CF-D88D-D2E0-785C-2B85C4EBF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BCBE7-7F76-DA10-F6E4-C9C1C2DE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1CC-4420-4BEC-9BE8-31AD239C0281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25AB1-A271-1521-117B-17627274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D25C2-1FB3-CFDC-2D00-6616779E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0CF3-0C3D-466B-BA3A-3D8C623EE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29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7485" y="1700214"/>
            <a:ext cx="8640233" cy="11525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852738"/>
            <a:ext cx="8534400" cy="10207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4433" y="6481764"/>
            <a:ext cx="2844800" cy="37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13/02/2015</a:t>
            </a:r>
          </a:p>
        </p:txBody>
      </p:sp>
      <p:pic>
        <p:nvPicPr>
          <p:cNvPr id="102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9" t="30636" r="4613" b="30059"/>
          <a:stretch>
            <a:fillRect/>
          </a:stretch>
        </p:blipFill>
        <p:spPr bwMode="auto">
          <a:xfrm>
            <a:off x="0" y="-27384"/>
            <a:ext cx="12192000" cy="476672"/>
          </a:xfrm>
          <a:prstGeom prst="rect">
            <a:avLst/>
          </a:prstGeom>
          <a:noFill/>
        </p:spPr>
      </p:pic>
      <p:pic>
        <p:nvPicPr>
          <p:cNvPr id="7" name="Picture 9" descr="nihrcolb_logo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0310" y="689440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3669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12192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srgbClr val="FFFFFF"/>
                </a:solidFill>
              </a:rPr>
              <a:t>University of Oxford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9" t="30636" r="4613" b="30059"/>
          <a:stretch>
            <a:fillRect/>
          </a:stretch>
        </p:blipFill>
        <p:spPr bwMode="auto">
          <a:xfrm>
            <a:off x="47328" y="1268760"/>
            <a:ext cx="9217024" cy="7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429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D3108F-A058-4C43-AC29-FCA6ABCF093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7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628FAB-2957-4DB7-B2C9-57415A6ABF37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05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13/02/2015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D962B5-68D3-4A1E-9115-292E841C79E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79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13/02/2015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55C70-8CFB-4C00-ADD0-3264D3B13F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4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13/02/2015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8BA62-5E2B-41B1-AD91-6F02A6540D70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74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127081-22CF-4F07-AE9F-CA8C8A78D2F7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E841-3763-C0D2-A806-38A53AA5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186E9-2451-0078-AFCE-B9AF6783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23C2F-2FD0-B42F-EB23-F6328520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1CC-4420-4BEC-9BE8-31AD239C0281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8D872-2B4D-D034-0A9C-D1E73F1DF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CB8A-0D7C-C5F6-118B-C7993AC9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0CF3-0C3D-466B-BA3A-3D8C623EE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413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DC0669-0403-42B3-8D85-D98F4DC3248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04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01A455-2E6C-4E9B-B700-18FF9634E4B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61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43DE17-01BC-4C44-A5DF-CB57B4CA3770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60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76FE-6A3D-4998-97CD-C9E8741BF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0E856-11BE-400E-857C-889D8B488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4406-13A2-4967-9CB6-F565DE0C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184-C640-436B-B041-628A0A342F6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BBCDD-0CE8-4B80-91A9-51D293DB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45351-A0A7-4783-9D20-19D879A9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6A5B-AC07-464F-9DA9-0177CBC2D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502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535C-AE14-4BDB-9A31-0AAF6CA0A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A4380-EF82-4EDE-A5FA-1DB78B3C0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CEB7B-C9F0-4815-BF74-1DCDF51B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184-C640-436B-B041-628A0A342F6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EA305-86CE-4F9A-82FA-6779281B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9C392-6909-4F93-919C-230A491B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6A5B-AC07-464F-9DA9-0177CBC2D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1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2EC5-7D7B-46E3-BE41-88E1F2AE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5D1E6-DD0E-4173-8A54-044861605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B1222-E7AC-4D18-96B9-9D822B22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184-C640-436B-B041-628A0A342F6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AB0A7-0008-4956-B0DE-4EBF303F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21FD8-6B44-4D59-B702-EF0C4327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6A5B-AC07-464F-9DA9-0177CBC2D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413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1E78-73F0-4F3E-8905-9D12A102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42CCE-7464-40DA-8635-6430AA6F2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06970-7424-4069-B6DF-C66ACDFBA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63DBC-EB15-4364-AC63-25557A5A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184-C640-436B-B041-628A0A342F6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76959-4489-40AA-A3EE-2A98C3FC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3D6CC-7404-4BA1-ACFE-11F6058A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6A5B-AC07-464F-9DA9-0177CBC2D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425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84B9-23C0-4895-90F2-BFFE6D94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F4DA2-7B01-485F-8EF4-758730D89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9BE00-315F-4A09-AB6A-602B5F7D6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07093-2E5F-4145-9664-5DAED8F34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7106F-1ED1-401F-B8DE-7742B381A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41CF2-D132-4662-B0D1-82FF9F6F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184-C640-436B-B041-628A0A342F6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C8ED8-20FB-4258-B4C4-4668B26F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1535C-7F21-4D0B-B4BC-684E258E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6A5B-AC07-464F-9DA9-0177CBC2D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75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807B9-41B2-49AE-8E0D-71CD5BE1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A2037-140C-4EB8-B21E-4DE3B75D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184-C640-436B-B041-628A0A342F6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6EC93-FF85-4390-B472-841DD389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5FE03-3295-46DA-A834-C831AC56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6A5B-AC07-464F-9DA9-0177CBC2D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525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7C479-D247-40C7-8573-57E72235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184-C640-436B-B041-628A0A342F6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8F32B-39A9-49D5-87FE-3998E1B2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5D413-DFD2-4EF8-A4CD-C98FBB1A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6A5B-AC07-464F-9DA9-0177CBC2D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30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D2BC-3410-6115-B7C5-8282A438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CD06F-E3F0-DA41-B5A3-71D783F2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0C51-B522-C59D-D65F-E7D39A60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1CC-4420-4BEC-9BE8-31AD239C0281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F936F-F385-AE11-67E8-DB9EE171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0C28D-8755-836F-96BB-5717828D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0CF3-0C3D-466B-BA3A-3D8C623EE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73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424F-8AAF-46D4-8AD5-05FFBCB7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1A356-84BD-4AE4-9BBD-489568F86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17599-AB6B-4104-9203-E564B6F60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9A4FE-DC67-49B9-AA81-91F21B1A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184-C640-436B-B041-628A0A342F6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EB27A-86AA-4C70-9D63-46EDF81E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7F090-D34E-4E96-AFC7-47155C42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6A5B-AC07-464F-9DA9-0177CBC2D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60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8816-147F-4C83-9982-CEF4D02D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DBE234-7A83-4B94-8759-60283527B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A26A5-BC85-43DB-826B-F91CBCDAC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ADE0E-183B-4E06-A9E8-3C8433DA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184-C640-436B-B041-628A0A342F6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8B3C5-ACC8-481A-B3D0-3D5565A8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A4658-E631-42D0-B5E5-8781B578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6A5B-AC07-464F-9DA9-0177CBC2D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392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5A81-7B84-45F0-93D9-CECEBF36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44937-CE8F-40AD-9001-72A144AFE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3B2C0-439E-4233-B3A0-06A07042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184-C640-436B-B041-628A0A342F6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666E1-040A-441D-81DB-91AB3622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79B11-E908-48E8-9D3C-E0EED0CF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6A5B-AC07-464F-9DA9-0177CBC2D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74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A62482-5926-4027-BBC4-E31A3D881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2EF85-0DD1-439B-BA42-10C003D4C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835E4-A5B3-49E2-B7A5-BBB1012E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184-C640-436B-B041-628A0A342F6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5CDE8-8372-4BA0-8021-555BDA2D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538B3-6CFA-41BB-8242-76414D6B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6A5B-AC07-464F-9DA9-0177CBC2D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33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36A-4085-4FB5-BCE6-4A061CAB982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0A46-6304-40E0-9714-628292C1E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492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36A-4085-4FB5-BCE6-4A061CAB982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0A46-6304-40E0-9714-628292C1E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119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36A-4085-4FB5-BCE6-4A061CAB982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0A46-6304-40E0-9714-628292C1E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88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36A-4085-4FB5-BCE6-4A061CAB982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0A46-6304-40E0-9714-628292C1E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32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36A-4085-4FB5-BCE6-4A061CAB982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0A46-6304-40E0-9714-628292C1E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34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36A-4085-4FB5-BCE6-4A061CAB982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0A46-6304-40E0-9714-628292C1E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05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3B9D-8FF5-323B-1391-A1B9AA75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8F0D9-9C1C-6285-011D-01A62588B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9D0F1-68EE-A385-B402-AEC2D49CA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347A8-82C4-A5B4-19DA-BF415918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1CC-4420-4BEC-9BE8-31AD239C0281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92936-0E0F-D4F4-DFDC-D2612ED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7C33D-05FF-03F6-E75B-298B46A1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0CF3-0C3D-466B-BA3A-3D8C623EE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90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36A-4085-4FB5-BCE6-4A061CAB982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0A46-6304-40E0-9714-628292C1E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31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36A-4085-4FB5-BCE6-4A061CAB982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0A46-6304-40E0-9714-628292C1E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296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36A-4085-4FB5-BCE6-4A061CAB982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0A46-6304-40E0-9714-628292C1E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36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36A-4085-4FB5-BCE6-4A061CAB982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0A46-6304-40E0-9714-628292C1E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793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36A-4085-4FB5-BCE6-4A061CAB982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0A46-6304-40E0-9714-628292C1E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98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V3 - Shor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619116"/>
            <a:ext cx="6299200" cy="1438535"/>
          </a:xfrm>
          <a:noFill/>
        </p:spPr>
        <p:txBody>
          <a:bodyPr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038600"/>
            <a:ext cx="6299200" cy="5334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IHI_Revers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2" y="457200"/>
            <a:ext cx="2920999" cy="725078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636000" y="409902"/>
            <a:ext cx="3048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636000" y="774696"/>
            <a:ext cx="3048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8636000" y="4953000"/>
            <a:ext cx="28448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083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419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CDD4D9"/>
                </a:solidFill>
              </a:rPr>
              <a:t>P</a:t>
            </a:r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749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299" y="6224159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74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" name="Picture 10" descr="IHI_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7852" y="6224588"/>
            <a:ext cx="58514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" y="838200"/>
            <a:ext cx="10972800" cy="5257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7000"/>
              </a:lnSpc>
              <a:defRPr/>
            </a:lvl1pPr>
          </a:lstStyle>
          <a:p>
            <a:fld id="{09C944AB-1454-48B8-8134-4FED15A19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788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9AE-91B0-4F36-ADA1-C4E9CDFA6C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AA11-BA19-48D6-97F3-0F87DFB8D4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8C88-1E20-860D-B8C9-82501F0F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2814C-09C3-940C-9157-A290CDA9E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AC7AF-6D5B-77EE-7DA0-7EC77D169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1A3F5-E122-A0A9-10C2-9CA90878D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50C13-B334-A9AC-E1A3-0133094FE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8C987-7B9C-A943-A697-906AF417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1CC-4420-4BEC-9BE8-31AD239C0281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6CC99-56EF-25BF-CA6C-DE023898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7F7E8-5895-9B00-ED8F-451BFB7A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0CF3-0C3D-466B-BA3A-3D8C623EE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79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9AE-91B0-4F36-ADA1-C4E9CDFA6C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AA11-BA19-48D6-97F3-0F87DFB8D4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18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9AE-91B0-4F36-ADA1-C4E9CDFA6C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AA11-BA19-48D6-97F3-0F87DFB8D4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52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9AE-91B0-4F36-ADA1-C4E9CDFA6C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AA11-BA19-48D6-97F3-0F87DFB8D4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72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9AE-91B0-4F36-ADA1-C4E9CDFA6C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AA11-BA19-48D6-97F3-0F87DFB8D4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26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9AE-91B0-4F36-ADA1-C4E9CDFA6C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AA11-BA19-48D6-97F3-0F87DFB8D4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57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9AE-91B0-4F36-ADA1-C4E9CDFA6C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AA11-BA19-48D6-97F3-0F87DFB8D4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101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9AE-91B0-4F36-ADA1-C4E9CDFA6C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AA11-BA19-48D6-97F3-0F87DFB8D4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818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9AE-91B0-4F36-ADA1-C4E9CDFA6C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AA11-BA19-48D6-97F3-0F87DFB8D4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522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9AE-91B0-4F36-ADA1-C4E9CDFA6C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AA11-BA19-48D6-97F3-0F87DFB8D4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343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9AE-91B0-4F36-ADA1-C4E9CDFA6C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AA11-BA19-48D6-97F3-0F87DFB8D4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7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F9B7-D2A5-BE5B-FE56-A4499560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655A7-4087-8B91-9B03-3C859B6C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1CC-4420-4BEC-9BE8-31AD239C0281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07377-B5C4-21C3-B889-C3C7A9D0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8C772-AF06-15FB-1C9F-79B40F75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0CF3-0C3D-466B-BA3A-3D8C623EE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6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56C68-29BD-5581-C2F2-C8281D3C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1CC-4420-4BEC-9BE8-31AD239C0281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8FC04-A1C7-C786-491F-2FCD8220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A812B-4007-0D13-53A2-135C84E7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0CF3-0C3D-466B-BA3A-3D8C623EE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9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8113-2AB8-4962-9ABC-CC6A358C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E5BDD-7FDB-EAAC-3A2D-D548E467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987BB-6637-AEFB-6FD6-26EAF591F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9F995-19B1-E14A-38EB-2A21FAFF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1CC-4420-4BEC-9BE8-31AD239C0281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13B39-1DD1-532B-51D2-79B8CC25E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3D2CE-823D-76D1-4213-B7E56F75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0CF3-0C3D-466B-BA3A-3D8C623EE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3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E0E2-9161-B64D-9E61-07DA7797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EA7A80-1252-F4BC-92FF-B574FEF2D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A91EC-736B-530A-BE85-F158A6989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F5700-5BDF-C056-FEF5-674DFE2D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1CC-4420-4BEC-9BE8-31AD239C0281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76B-FDFF-624F-080B-D89DFF6A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38F3E-EB28-2BA5-435D-57E8A7AF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0CF3-0C3D-466B-BA3A-3D8C623EE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0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C1AAC-F075-475B-162C-DC38B916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E2B0D-73F2-AF1B-9591-2F4D559C0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91A4C-017E-0A64-6523-4233F715B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B1CC-4420-4BEC-9BE8-31AD239C0281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7D39F-C38C-83E7-4FCF-F02D5B024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987D4-2E7E-1A70-3152-ACA635B24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40CF3-0C3D-466B-BA3A-3D8C623EE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98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13/02/2015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9" name="Picture 9" descr="nihrcolb_logo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366" y="260648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78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046B7-7B14-4E62-9741-A9306B68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2C658-4E45-48BE-B094-658622B8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F7511-16F0-433C-9D4A-7957CB2E9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E184-C640-436B-B041-628A0A342F6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31E7E-6786-40E8-8F03-91895E7C4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75DA4-E96E-49F7-86DA-171EFAFF2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E6A5B-AC07-464F-9DA9-0177CBC2D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9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F36A-4085-4FB5-BCE6-4A061CAB982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F0A46-6304-40E0-9714-628292C1E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F49AE-91B0-4F36-ADA1-C4E9CDFA6C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0AA11-BA19-48D6-97F3-0F87DFB8D4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5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outdoor, nature, cloud, sky&#10;&#10;Description automatically generated">
            <a:extLst>
              <a:ext uri="{FF2B5EF4-FFF2-40B4-BE49-F238E27FC236}">
                <a16:creationId xmlns:a16="http://schemas.microsoft.com/office/drawing/2014/main" id="{53D9FCCA-1005-4C42-906D-8705B5D83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BCA39-9866-14A7-B6E5-E1D99C2B9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3889" y="2043610"/>
            <a:ext cx="3704966" cy="3171328"/>
          </a:xfrm>
          <a:noFill/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/>
              <a:t>10 years of Care Opinion in NHS Scotland</a:t>
            </a:r>
            <a:r>
              <a:rPr lang="en-GB" sz="5200" dirty="0"/>
              <a:t> </a:t>
            </a:r>
            <a:r>
              <a:rPr lang="en-GB" sz="3200" dirty="0"/>
              <a:t>2013-2023</a:t>
            </a:r>
          </a:p>
        </p:txBody>
      </p:sp>
      <p:pic>
        <p:nvPicPr>
          <p:cNvPr id="7" name="Picture 4" descr="Image result for nhsscotland">
            <a:extLst>
              <a:ext uri="{FF2B5EF4-FFF2-40B4-BE49-F238E27FC236}">
                <a16:creationId xmlns:a16="http://schemas.microsoft.com/office/drawing/2014/main" id="{4EDE96BF-E0F0-693E-BB94-8F5E2366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738" y="400548"/>
            <a:ext cx="1933022" cy="10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7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52993"/>
            <a:ext cx="9144000" cy="649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6457890"/>
            <a:ext cx="914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Intelligent Kindness: reforming the culture of healthcare (Ballat and Campling 2011)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23C053-C4A8-70B2-C771-D46E6F3AB04C}"/>
              </a:ext>
            </a:extLst>
          </p:cNvPr>
          <p:cNvSpPr/>
          <p:nvPr/>
        </p:nvSpPr>
        <p:spPr>
          <a:xfrm rot="1100120">
            <a:off x="4729008" y="123046"/>
            <a:ext cx="6101318" cy="22473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13758-2ED2-EA40-43A7-578941BDA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573" y="2421731"/>
            <a:ext cx="4854854" cy="20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e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986" y="0"/>
            <a:ext cx="4980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4948" y="1105287"/>
            <a:ext cx="35283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greatest waste… is failure to use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abilities of people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 to learn about their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frustrations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about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contributions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they are eager to make.”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W. Edwards Deming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 of the Crisis</a:t>
            </a:r>
          </a:p>
        </p:txBody>
      </p:sp>
    </p:spTree>
    <p:extLst>
      <p:ext uri="{BB962C8B-B14F-4D97-AF65-F5344CB8AC3E}">
        <p14:creationId xmlns:p14="http://schemas.microsoft.com/office/powerpoint/2010/main" val="380679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FE7159-CD88-4925-ACD7-D4760EC14459}"/>
              </a:ext>
            </a:extLst>
          </p:cNvPr>
          <p:cNvSpPr/>
          <p:nvPr/>
        </p:nvSpPr>
        <p:spPr>
          <a:xfrm>
            <a:off x="2148049" y="764443"/>
            <a:ext cx="8821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More promotion &amp; staff responding at point of care</a:t>
            </a:r>
            <a:endParaRPr lang="en-US" sz="360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9D2669-B47B-4F87-A68E-BE7172E32AA5}"/>
              </a:ext>
            </a:extLst>
          </p:cNvPr>
          <p:cNvSpPr/>
          <p:nvPr/>
        </p:nvSpPr>
        <p:spPr>
          <a:xfrm>
            <a:off x="2084618" y="3538263"/>
            <a:ext cx="95439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Routine systematic use in </a:t>
            </a:r>
            <a:r>
              <a:rPr lang="en-US" sz="36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policy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  <a:r>
              <a:rPr lang="en-US" sz="36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strategy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  <a:r>
              <a:rPr lang="en-US" sz="36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safety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&amp; </a:t>
            </a:r>
            <a:r>
              <a:rPr lang="en-US" sz="36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QI</a:t>
            </a:r>
            <a:endParaRPr lang="en-US" sz="3600" u="sng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Graphic 3" descr="Target Audience">
            <a:extLst>
              <a:ext uri="{FF2B5EF4-FFF2-40B4-BE49-F238E27FC236}">
                <a16:creationId xmlns:a16="http://schemas.microsoft.com/office/drawing/2014/main" id="{66700DA9-6731-4075-9031-575B7B7A9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40" y="3538263"/>
            <a:ext cx="936978" cy="936978"/>
          </a:xfrm>
          <a:prstGeom prst="rect">
            <a:avLst/>
          </a:prstGeom>
        </p:spPr>
      </p:pic>
      <p:pic>
        <p:nvPicPr>
          <p:cNvPr id="13" name="Graphic 12" descr="Customer review RTL">
            <a:extLst>
              <a:ext uri="{FF2B5EF4-FFF2-40B4-BE49-F238E27FC236}">
                <a16:creationId xmlns:a16="http://schemas.microsoft.com/office/drawing/2014/main" id="{9B1245CC-5E00-4DE4-A8AD-6CC835C0F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7380" y="964826"/>
            <a:ext cx="914400" cy="914400"/>
          </a:xfrm>
          <a:prstGeom prst="rect">
            <a:avLst/>
          </a:prstGeom>
        </p:spPr>
      </p:pic>
      <p:pic>
        <p:nvPicPr>
          <p:cNvPr id="5" name="Graphic 4" descr="Care outline">
            <a:extLst>
              <a:ext uri="{FF2B5EF4-FFF2-40B4-BE49-F238E27FC236}">
                <a16:creationId xmlns:a16="http://schemas.microsoft.com/office/drawing/2014/main" id="{91F7EEF1-781B-5905-D835-3B4A70F16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8897" y="2333020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F84D89-57BF-EBFF-532B-CAF65443C878}"/>
              </a:ext>
            </a:extLst>
          </p:cNvPr>
          <p:cNvSpPr/>
          <p:nvPr/>
        </p:nvSpPr>
        <p:spPr>
          <a:xfrm>
            <a:off x="2121780" y="2108413"/>
            <a:ext cx="100089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Deepening understanding of benefits for staff wellbeing &amp; organisational culture</a:t>
            </a:r>
            <a:endParaRPr lang="en-US" sz="36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2" name="Graphic 11" descr="Group brainstorm with solid fill">
            <a:extLst>
              <a:ext uri="{FF2B5EF4-FFF2-40B4-BE49-F238E27FC236}">
                <a16:creationId xmlns:a16="http://schemas.microsoft.com/office/drawing/2014/main" id="{4FD4EFB3-1578-35EF-01BD-611C90612D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4335" y="4749587"/>
            <a:ext cx="1143587" cy="11435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521060-36CA-406F-9B0C-A55500E3717A}"/>
              </a:ext>
            </a:extLst>
          </p:cNvPr>
          <p:cNvSpPr/>
          <p:nvPr/>
        </p:nvSpPr>
        <p:spPr>
          <a:xfrm>
            <a:off x="2084618" y="5029435"/>
            <a:ext cx="9626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“Staff Opinion”?</a:t>
            </a:r>
            <a:endParaRPr lang="en-US" sz="360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8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031" y="817207"/>
            <a:ext cx="10585938" cy="4524315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“..transforming systems is ultimately about transforming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relationships among people who shape those systems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Many otherwise well-intentioned change efforts fail because leaders are unable or unwilling to embrace this simple truth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3889" y="5786651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971317"/>
            <a:ext cx="5312716" cy="646331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Senge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 (2015), The dawn of system leadership,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Stanford Social Innovation Review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winter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pp.27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-30 </a:t>
            </a:r>
          </a:p>
        </p:txBody>
      </p:sp>
    </p:spTree>
    <p:extLst>
      <p:ext uri="{BB962C8B-B14F-4D97-AF65-F5344CB8AC3E}">
        <p14:creationId xmlns:p14="http://schemas.microsoft.com/office/powerpoint/2010/main" val="153408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DF78D-FB5D-5D76-D6EB-12FCC87B2F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553F-BAA0-8FC2-813E-78F995707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611" y="974035"/>
            <a:ext cx="7953537" cy="53075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4400" dirty="0"/>
              <a:t>Embrace radical new collaborative culture throughout our public services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Public services that are more responsive to the needs of individuals and communities</a:t>
            </a:r>
          </a:p>
        </p:txBody>
      </p:sp>
    </p:spTree>
    <p:extLst>
      <p:ext uri="{BB962C8B-B14F-4D97-AF65-F5344CB8AC3E}">
        <p14:creationId xmlns:p14="http://schemas.microsoft.com/office/powerpoint/2010/main" val="189900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e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986" y="0"/>
            <a:ext cx="4980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4948" y="1105287"/>
            <a:ext cx="35283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greatest waste… is failure to use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abilities of people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 to learn about their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frustrations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about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contributions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they are eager to make.”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W. Edwards Deming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 of the Crisis</a:t>
            </a:r>
          </a:p>
        </p:txBody>
      </p:sp>
    </p:spTree>
    <p:extLst>
      <p:ext uri="{BB962C8B-B14F-4D97-AF65-F5344CB8AC3E}">
        <p14:creationId xmlns:p14="http://schemas.microsoft.com/office/powerpoint/2010/main" val="315423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sign with a hand pointing to a button&#10;&#10;Description automatically generated">
            <a:extLst>
              <a:ext uri="{FF2B5EF4-FFF2-40B4-BE49-F238E27FC236}">
                <a16:creationId xmlns:a16="http://schemas.microsoft.com/office/drawing/2014/main" id="{4C0E1E62-087B-8983-8AFC-3CF21A0F46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Picture 5" descr="A blue and red poster with white pictograms&#10;&#10;Description automatically generated">
            <a:extLst>
              <a:ext uri="{FF2B5EF4-FFF2-40B4-BE49-F238E27FC236}">
                <a16:creationId xmlns:a16="http://schemas.microsoft.com/office/drawing/2014/main" id="{487EC8A7-A34D-CEB0-40BB-425E04D962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1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77604" y="404664"/>
            <a:ext cx="6350645" cy="692150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Different data sources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84437" y="1612830"/>
            <a:ext cx="3455987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u="sng" dirty="0">
                <a:solidFill>
                  <a:srgbClr val="000000"/>
                </a:solidFill>
              </a:rPr>
              <a:t>Patient questionnaire</a:t>
            </a: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rgbClr val="000000"/>
                </a:solidFill>
              </a:rPr>
              <a:t>Overall, did you feel you were treated with respect and dignity while you were in hospital?</a:t>
            </a: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GB" b="1" i="1" dirty="0">
                <a:solidFill>
                  <a:srgbClr val="000000"/>
                </a:solidFill>
                <a:highlight>
                  <a:srgbClr val="FFFF00"/>
                </a:highlight>
              </a:rPr>
              <a:t>Yes, always</a:t>
            </a: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rgbClr val="000000"/>
                </a:solidFill>
              </a:rPr>
              <a:t>Overall, how do you rate the care you received?</a:t>
            </a: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GB" b="1" i="1" dirty="0">
                <a:solidFill>
                  <a:srgbClr val="000000"/>
                </a:solidFill>
                <a:highlight>
                  <a:srgbClr val="FFFF00"/>
                </a:highlight>
              </a:rPr>
              <a:t>Excellent</a:t>
            </a:r>
          </a:p>
          <a:p>
            <a:pPr eaLnBrk="1" hangingPunct="1"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013038" y="1612830"/>
            <a:ext cx="476287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i="1" dirty="0">
                <a:solidFill>
                  <a:srgbClr val="000000"/>
                </a:solidFill>
              </a:rPr>
              <a:t>“The other thing I didn’t raise and I should have done because it does annoy me intensely, the time you have to wait for a bedpan [bed toilet]….Elderly people can't wait, if we want a bedpan it’s because we need it now. </a:t>
            </a:r>
          </a:p>
          <a:p>
            <a:pPr eaLnBrk="1" hangingPunct="1">
              <a:defRPr/>
            </a:pPr>
            <a:r>
              <a:rPr lang="en-GB" i="1" dirty="0">
                <a:solidFill>
                  <a:srgbClr val="000000"/>
                </a:solidFill>
              </a:rPr>
              <a:t>I just said to one of them, ‘I need a bedpan please.’  And it was so long bringing it out it was too late. </a:t>
            </a:r>
          </a:p>
          <a:p>
            <a:pPr eaLnBrk="1" hangingPunct="1">
              <a:defRPr/>
            </a:pPr>
            <a:r>
              <a:rPr lang="en-GB" i="1" dirty="0">
                <a:solidFill>
                  <a:srgbClr val="000000"/>
                </a:solidFill>
              </a:rPr>
              <a:t> It’s a very embarrassing subject, although they don't make anything of it, they just say, ‘Oh well, it can't be helped if you’re not well.’  And I thought, ‘Well, if only you’d brought the bedpan you wouldn't have to strip the bed and I wouldn't be so embarrassed.’  Betty</a:t>
            </a:r>
          </a:p>
          <a:p>
            <a:pPr eaLnBrk="1" hangingPunct="1">
              <a:defRPr/>
            </a:pP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7604" y="5906313"/>
            <a:ext cx="8510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Robert G. (2013) ‘Participatory action research: using Experience-based Co-design (EBCD) to improve health care services’. In: S </a:t>
            </a:r>
            <a:r>
              <a:rPr lang="en-GB" sz="1000" dirty="0" err="1">
                <a:solidFill>
                  <a:srgbClr val="000000"/>
                </a:solidFill>
                <a:latin typeface="Arial"/>
              </a:rPr>
              <a:t>Ziebland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, J </a:t>
            </a:r>
            <a:r>
              <a:rPr lang="en-GB" sz="1000" dirty="0" err="1">
                <a:solidFill>
                  <a:srgbClr val="000000"/>
                </a:solidFill>
                <a:latin typeface="Arial"/>
              </a:rPr>
              <a:t>Calabrase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, A Coulter and L Locock (</a:t>
            </a:r>
            <a:r>
              <a:rPr lang="en-GB" sz="1000" dirty="0" err="1">
                <a:solidFill>
                  <a:srgbClr val="000000"/>
                </a:solidFill>
                <a:latin typeface="Arial"/>
              </a:rPr>
              <a:t>eds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). </a:t>
            </a:r>
            <a:r>
              <a:rPr lang="en-GB" sz="1000" i="1" dirty="0">
                <a:solidFill>
                  <a:srgbClr val="000000"/>
                </a:solidFill>
                <a:latin typeface="Arial"/>
              </a:rPr>
              <a:t>Understanding and using experiences of health and illness,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Oxford;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8273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F993A3-E2A3-4B8C-85DD-E160D3CB7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463" y="195263"/>
            <a:ext cx="7077075" cy="6467475"/>
          </a:xfrm>
          <a:prstGeom prst="rect">
            <a:avLst/>
          </a:prstGeom>
        </p:spPr>
      </p:pic>
      <p:pic>
        <p:nvPicPr>
          <p:cNvPr id="1026" name="Picture 2" descr="NHS Scotland - Wikipedia">
            <a:extLst>
              <a:ext uri="{FF2B5EF4-FFF2-40B4-BE49-F238E27FC236}">
                <a16:creationId xmlns:a16="http://schemas.microsoft.com/office/drawing/2014/main" id="{35AC2357-1C9D-4EC6-80F4-B4EF5337D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3937" y="609312"/>
            <a:ext cx="1159435" cy="7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3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F1A1-DA78-438D-5B13-157DE84E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61A95-2912-53C1-AE87-87C313F1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F26AE-C913-9165-7C9B-4037DB615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83" y="365125"/>
            <a:ext cx="11510233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5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35F231-052C-725B-2621-65B46D96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776" y="0"/>
            <a:ext cx="620644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8C870-D989-7EB5-EA86-D92A2AEF5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52" y="5143199"/>
            <a:ext cx="3263853" cy="135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21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cot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76"/>
            <a:ext cx="12167193" cy="685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0"/>
            <a:ext cx="7772400" cy="150993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Opinion in Scotland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10 years…</a:t>
            </a:r>
          </a:p>
        </p:txBody>
      </p:sp>
      <p:pic>
        <p:nvPicPr>
          <p:cNvPr id="1028" name="Picture 4" descr="Image result for nhsscotland"/>
          <p:cNvPicPr>
            <a:picLocks noChangeAspect="1" noChangeArrowheads="1"/>
          </p:cNvPicPr>
          <p:nvPr/>
        </p:nvPicPr>
        <p:blipFill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6697" y="239158"/>
            <a:ext cx="1679642" cy="8810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0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501</Words>
  <Application>Microsoft Macintosh PowerPoint</Application>
  <PresentationFormat>Widescreen</PresentationFormat>
  <Paragraphs>46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Office Theme</vt:lpstr>
      <vt:lpstr>Default Design</vt:lpstr>
      <vt:lpstr>1_Office Theme</vt:lpstr>
      <vt:lpstr>2_Office Theme</vt:lpstr>
      <vt:lpstr>4_Office Theme</vt:lpstr>
      <vt:lpstr>10 years of Care Opinion in NHS Scotland 2013-2023</vt:lpstr>
      <vt:lpstr>PowerPoint Presentation</vt:lpstr>
      <vt:lpstr>PowerPoint Presentation</vt:lpstr>
      <vt:lpstr>PowerPoint Presentation</vt:lpstr>
      <vt:lpstr>Different data sources</vt:lpstr>
      <vt:lpstr>PowerPoint Presentation</vt:lpstr>
      <vt:lpstr>PowerPoint Presentation</vt:lpstr>
      <vt:lpstr>PowerPoint Presentation</vt:lpstr>
      <vt:lpstr>Care Opinion in Scotland the next 10 years…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years of Care Opinion in NHS Scotland 2013-2023</dc:title>
  <dc:creator>Shaun Maher</dc:creator>
  <cp:lastModifiedBy>Fraser Gilmore</cp:lastModifiedBy>
  <cp:revision>3</cp:revision>
  <dcterms:created xsi:type="dcterms:W3CDTF">2023-10-04T14:56:05Z</dcterms:created>
  <dcterms:modified xsi:type="dcterms:W3CDTF">2023-10-16T14:04:13Z</dcterms:modified>
</cp:coreProperties>
</file>