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8"/>
  </p:notesMasterIdLst>
  <p:sldIdLst>
    <p:sldId id="320" r:id="rId5"/>
    <p:sldId id="559" r:id="rId6"/>
    <p:sldId id="539" r:id="rId7"/>
    <p:sldId id="540" r:id="rId8"/>
    <p:sldId id="541" r:id="rId9"/>
    <p:sldId id="557" r:id="rId10"/>
    <p:sldId id="558" r:id="rId11"/>
    <p:sldId id="561" r:id="rId12"/>
    <p:sldId id="356" r:id="rId13"/>
    <p:sldId id="505" r:id="rId14"/>
    <p:sldId id="510" r:id="rId15"/>
    <p:sldId id="560" r:id="rId16"/>
    <p:sldId id="511"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52"/>
    <a:srgbClr val="CC0066"/>
    <a:srgbClr val="FF69B4"/>
    <a:srgbClr val="D60093"/>
    <a:srgbClr val="B686DA"/>
    <a:srgbClr val="9900CC"/>
    <a:srgbClr val="E6FEFE"/>
    <a:srgbClr val="CCECFF"/>
    <a:srgbClr val="FF3300"/>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72772" autoAdjust="0"/>
  </p:normalViewPr>
  <p:slideViewPr>
    <p:cSldViewPr>
      <p:cViewPr varScale="1">
        <p:scale>
          <a:sx n="54" d="100"/>
          <a:sy n="54" d="100"/>
        </p:scale>
        <p:origin x="12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7F640-CD5D-4CB0-8301-D1CE90DF4183}"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GB"/>
        </a:p>
      </dgm:t>
    </dgm:pt>
    <dgm:pt modelId="{A32F5B58-C899-46EF-8428-BE5AAA30CE91}">
      <dgm:prSet phldrT="[Text]"/>
      <dgm:spPr>
        <a:xfrm>
          <a:off x="2575726" y="2611451"/>
          <a:ext cx="1905331" cy="1905331"/>
        </a:xfrm>
        <a:gradFill rotWithShape="0">
          <a:gsLst>
            <a:gs pos="0">
              <a:srgbClr val="C00000"/>
            </a:gs>
            <a:gs pos="78000">
              <a:srgbClr val="FF0000"/>
            </a:gs>
            <a:gs pos="100000">
              <a:srgbClr val="C0504D">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b="1" dirty="0" smtClean="0">
              <a:solidFill>
                <a:sysClr val="window" lastClr="FFFFFF"/>
              </a:solidFill>
              <a:effectLst>
                <a:outerShdw blurRad="38100" dist="38100" dir="2700000" algn="tl">
                  <a:srgbClr val="000000">
                    <a:alpha val="43137"/>
                  </a:srgbClr>
                </a:outerShdw>
              </a:effectLst>
              <a:latin typeface="Calibri"/>
              <a:ea typeface="+mn-ea"/>
              <a:cs typeface="+mn-cs"/>
            </a:rPr>
            <a:t>Improving the safety of patients</a:t>
          </a:r>
          <a:endParaRPr lang="en-GB"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371745E3-6AED-454F-A62C-51DEBC7CF4EE}" type="parTrans" cxnId="{90DAED72-F15C-4A78-BF1D-7D89E08FCBCE}">
      <dgm:prSet/>
      <dgm:spPr/>
      <dgm:t>
        <a:bodyPr/>
        <a:lstStyle/>
        <a:p>
          <a:endParaRPr lang="en-GB"/>
        </a:p>
      </dgm:t>
    </dgm:pt>
    <dgm:pt modelId="{F83B4B22-727B-4DCA-AFDB-F2F7F8493E27}" type="sibTrans" cxnId="{90DAED72-F15C-4A78-BF1D-7D89E08FCBCE}">
      <dgm:prSet/>
      <dgm:spPr/>
      <dgm:t>
        <a:bodyPr/>
        <a:lstStyle/>
        <a:p>
          <a:endParaRPr lang="en-GB"/>
        </a:p>
      </dgm:t>
    </dgm:pt>
    <dgm:pt modelId="{943D988A-4C14-4586-9983-5DDC4B2F7A08}">
      <dgm:prSet phldrT="[Text]"/>
      <dgm:spPr>
        <a:xfrm>
          <a:off x="1185" y="2137481"/>
          <a:ext cx="1810065" cy="144805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b="1" dirty="0" smtClean="0">
              <a:solidFill>
                <a:sysClr val="window" lastClr="FFFFFF"/>
              </a:solidFill>
              <a:effectLst>
                <a:outerShdw blurRad="38100" dist="38100" dir="2700000" algn="tl">
                  <a:srgbClr val="000000">
                    <a:alpha val="43137"/>
                  </a:srgbClr>
                </a:outerShdw>
              </a:effectLst>
              <a:latin typeface="Calibri"/>
              <a:ea typeface="+mn-ea"/>
              <a:cs typeface="+mn-cs"/>
            </a:rPr>
            <a:t>Quality of care &amp; patient safety </a:t>
          </a:r>
          <a:r>
            <a:rPr lang="en-GB" b="1" dirty="0" smtClean="0">
              <a:solidFill>
                <a:schemeClr val="bg1"/>
              </a:solidFill>
              <a:effectLst>
                <a:outerShdw blurRad="38100" dist="38100" dir="2700000" algn="tl">
                  <a:srgbClr val="000000">
                    <a:alpha val="43137"/>
                  </a:srgbClr>
                </a:outerShdw>
              </a:effectLst>
              <a:latin typeface="Calibri"/>
              <a:ea typeface="+mn-ea"/>
              <a:cs typeface="+mn-cs"/>
            </a:rPr>
            <a:t>above all else</a:t>
          </a:r>
        </a:p>
      </dgm:t>
    </dgm:pt>
    <dgm:pt modelId="{33AB3C25-1EDC-4802-8A9F-6424FF8CF294}" type="parTrans" cxnId="{F07B79E7-E8D6-4F27-9B4A-C843AD8703E6}">
      <dgm:prSet/>
      <dgm:spPr>
        <a:xfrm rot="11700000">
          <a:off x="877849" y="2805477"/>
          <a:ext cx="1665098" cy="543019"/>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gm:spPr>
      <dgm:t>
        <a:bodyPr/>
        <a:lstStyle/>
        <a:p>
          <a:endParaRPr lang="en-GB"/>
        </a:p>
      </dgm:t>
    </dgm:pt>
    <dgm:pt modelId="{1FD12DB8-BD7F-4AB5-8FF5-57E8567ED638}" type="sibTrans" cxnId="{F07B79E7-E8D6-4F27-9B4A-C843AD8703E6}">
      <dgm:prSet/>
      <dgm:spPr/>
      <dgm:t>
        <a:bodyPr/>
        <a:lstStyle/>
        <a:p>
          <a:endParaRPr lang="en-GB"/>
        </a:p>
      </dgm:t>
    </dgm:pt>
    <dgm:pt modelId="{D1BDAA13-ADEE-4973-9B47-575E47B9BF64}">
      <dgm:prSet phldrT="[Text]"/>
      <dgm:spPr>
        <a:xfrm>
          <a:off x="1476088" y="379760"/>
          <a:ext cx="1810065" cy="144805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b="1" dirty="0" smtClean="0">
              <a:solidFill>
                <a:sysClr val="window" lastClr="FFFFFF"/>
              </a:solidFill>
              <a:effectLst>
                <a:outerShdw blurRad="38100" dist="38100" dir="2700000" algn="tl">
                  <a:srgbClr val="000000">
                    <a:alpha val="43137"/>
                  </a:srgbClr>
                </a:outerShdw>
              </a:effectLst>
              <a:latin typeface="Calibri"/>
              <a:ea typeface="+mn-ea"/>
              <a:cs typeface="+mn-cs"/>
            </a:rPr>
            <a:t>Engage &amp; empower patients and carers</a:t>
          </a:r>
          <a:endParaRPr lang="en-GB"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A7A1F280-AE81-4BBF-836F-FDE2EB8F3E7A}" type="parTrans" cxnId="{B7F00A98-E4BF-4EDC-A8FF-BFE5BF8C8F54}">
      <dgm:prSet/>
      <dgm:spPr>
        <a:xfrm rot="14700000">
          <a:off x="1900422" y="1586822"/>
          <a:ext cx="1665098" cy="543019"/>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gm:spPr>
      <dgm:t>
        <a:bodyPr/>
        <a:lstStyle/>
        <a:p>
          <a:endParaRPr lang="en-GB"/>
        </a:p>
      </dgm:t>
    </dgm:pt>
    <dgm:pt modelId="{209474FC-A169-4B5A-87F0-0A7BB26A8261}" type="sibTrans" cxnId="{B7F00A98-E4BF-4EDC-A8FF-BFE5BF8C8F54}">
      <dgm:prSet/>
      <dgm:spPr/>
      <dgm:t>
        <a:bodyPr/>
        <a:lstStyle/>
        <a:p>
          <a:endParaRPr lang="en-GB"/>
        </a:p>
      </dgm:t>
    </dgm:pt>
    <dgm:pt modelId="{AE9F5055-B5D8-418F-B8E3-17789940E318}">
      <dgm:prSet phldrT="[Text]"/>
      <dgm:spPr>
        <a:xfrm>
          <a:off x="3770630" y="379760"/>
          <a:ext cx="1810065" cy="144805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b="1" dirty="0" smtClean="0">
              <a:solidFill>
                <a:sysClr val="window" lastClr="FFFFFF"/>
              </a:solidFill>
              <a:effectLst>
                <a:outerShdw blurRad="38100" dist="38100" dir="2700000" algn="tl">
                  <a:srgbClr val="000000">
                    <a:alpha val="43137"/>
                  </a:srgbClr>
                </a:outerShdw>
              </a:effectLst>
              <a:latin typeface="Calibri"/>
              <a:ea typeface="+mn-ea"/>
              <a:cs typeface="+mn-cs"/>
            </a:rPr>
            <a:t>Foster staff development and growth</a:t>
          </a:r>
          <a:endParaRPr lang="en-GB"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EBC97CAE-A15F-4BB6-9DBC-262532828688}" type="parTrans" cxnId="{39F77277-EE0F-42BB-B63F-BEEDD1B4C954}">
      <dgm:prSet/>
      <dgm:spPr>
        <a:xfrm rot="17700000">
          <a:off x="3491263" y="1586822"/>
          <a:ext cx="1665098" cy="543019"/>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gm:spPr>
      <dgm:t>
        <a:bodyPr/>
        <a:lstStyle/>
        <a:p>
          <a:endParaRPr lang="en-GB"/>
        </a:p>
      </dgm:t>
    </dgm:pt>
    <dgm:pt modelId="{EF0D5119-5119-4096-836B-AE010D83B835}" type="sibTrans" cxnId="{39F77277-EE0F-42BB-B63F-BEEDD1B4C954}">
      <dgm:prSet/>
      <dgm:spPr/>
      <dgm:t>
        <a:bodyPr/>
        <a:lstStyle/>
        <a:p>
          <a:endParaRPr lang="en-GB"/>
        </a:p>
      </dgm:t>
    </dgm:pt>
    <dgm:pt modelId="{B2EFF479-33B6-45D4-97A1-ED92F2E55C2F}">
      <dgm:prSet phldrT="[Text]"/>
      <dgm:spPr>
        <a:xfrm>
          <a:off x="5245533" y="2137481"/>
          <a:ext cx="1810065" cy="144805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GB" b="1" dirty="0" smtClean="0">
              <a:solidFill>
                <a:sysClr val="window" lastClr="FFFFFF"/>
              </a:solidFill>
              <a:effectLst>
                <a:outerShdw blurRad="38100" dist="38100" dir="2700000" algn="tl">
                  <a:srgbClr val="000000">
                    <a:alpha val="43137"/>
                  </a:srgbClr>
                </a:outerShdw>
              </a:effectLst>
              <a:latin typeface="Calibri"/>
              <a:ea typeface="+mn-ea"/>
              <a:cs typeface="+mn-cs"/>
            </a:rPr>
            <a:t>Embrace transparency unequivocally</a:t>
          </a:r>
          <a:endParaRPr lang="en-GB" b="1"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00183644-C999-44BB-BD3F-EC4336D7D349}" type="parTrans" cxnId="{5398EFA1-4411-41FB-8F21-42ADA57762F4}">
      <dgm:prSet/>
      <dgm:spPr>
        <a:xfrm rot="20700000">
          <a:off x="4513836" y="2805477"/>
          <a:ext cx="1665098" cy="543019"/>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gm:spPr>
      <dgm:t>
        <a:bodyPr/>
        <a:lstStyle/>
        <a:p>
          <a:endParaRPr lang="en-GB"/>
        </a:p>
      </dgm:t>
    </dgm:pt>
    <dgm:pt modelId="{B7C34352-EA82-4A00-8FDB-87BDDFCF148D}" type="sibTrans" cxnId="{5398EFA1-4411-41FB-8F21-42ADA57762F4}">
      <dgm:prSet/>
      <dgm:spPr/>
      <dgm:t>
        <a:bodyPr/>
        <a:lstStyle/>
        <a:p>
          <a:endParaRPr lang="en-GB"/>
        </a:p>
      </dgm:t>
    </dgm:pt>
    <dgm:pt modelId="{6CF070FF-6204-4084-A516-1DAF32A2709A}" type="pres">
      <dgm:prSet presAssocID="{D647F640-CD5D-4CB0-8301-D1CE90DF4183}" presName="cycle" presStyleCnt="0">
        <dgm:presLayoutVars>
          <dgm:chMax val="1"/>
          <dgm:dir/>
          <dgm:animLvl val="ctr"/>
          <dgm:resizeHandles val="exact"/>
        </dgm:presLayoutVars>
      </dgm:prSet>
      <dgm:spPr/>
      <dgm:t>
        <a:bodyPr/>
        <a:lstStyle/>
        <a:p>
          <a:endParaRPr lang="en-GB"/>
        </a:p>
      </dgm:t>
    </dgm:pt>
    <dgm:pt modelId="{C77E4A1C-24B4-4362-A726-1FA55A79E0FF}" type="pres">
      <dgm:prSet presAssocID="{A32F5B58-C899-46EF-8428-BE5AAA30CE91}" presName="centerShape" presStyleLbl="node0" presStyleIdx="0" presStyleCnt="1"/>
      <dgm:spPr>
        <a:prstGeom prst="ellipse">
          <a:avLst/>
        </a:prstGeom>
      </dgm:spPr>
      <dgm:t>
        <a:bodyPr/>
        <a:lstStyle/>
        <a:p>
          <a:endParaRPr lang="en-GB"/>
        </a:p>
      </dgm:t>
    </dgm:pt>
    <dgm:pt modelId="{CD5FAE6C-BB4D-45E1-B5E8-8880E5C067D5}" type="pres">
      <dgm:prSet presAssocID="{33AB3C25-1EDC-4802-8A9F-6424FF8CF294}" presName="parTrans" presStyleLbl="bgSibTrans2D1" presStyleIdx="0" presStyleCnt="4"/>
      <dgm:spPr>
        <a:prstGeom prst="leftArrow">
          <a:avLst>
            <a:gd name="adj1" fmla="val 60000"/>
            <a:gd name="adj2" fmla="val 50000"/>
          </a:avLst>
        </a:prstGeom>
      </dgm:spPr>
      <dgm:t>
        <a:bodyPr/>
        <a:lstStyle/>
        <a:p>
          <a:endParaRPr lang="en-GB"/>
        </a:p>
      </dgm:t>
    </dgm:pt>
    <dgm:pt modelId="{3AD9D0F1-94D8-4D85-A424-9B766A7484B5}" type="pres">
      <dgm:prSet presAssocID="{943D988A-4C14-4586-9983-5DDC4B2F7A08}" presName="node" presStyleLbl="node1" presStyleIdx="0" presStyleCnt="4">
        <dgm:presLayoutVars>
          <dgm:bulletEnabled val="1"/>
        </dgm:presLayoutVars>
      </dgm:prSet>
      <dgm:spPr>
        <a:prstGeom prst="roundRect">
          <a:avLst>
            <a:gd name="adj" fmla="val 10000"/>
          </a:avLst>
        </a:prstGeom>
      </dgm:spPr>
      <dgm:t>
        <a:bodyPr/>
        <a:lstStyle/>
        <a:p>
          <a:endParaRPr lang="en-GB"/>
        </a:p>
      </dgm:t>
    </dgm:pt>
    <dgm:pt modelId="{EF4AB968-CC6B-497D-BFC3-0285324987A6}" type="pres">
      <dgm:prSet presAssocID="{A7A1F280-AE81-4BBF-836F-FDE2EB8F3E7A}" presName="parTrans" presStyleLbl="bgSibTrans2D1" presStyleIdx="1" presStyleCnt="4"/>
      <dgm:spPr>
        <a:prstGeom prst="leftArrow">
          <a:avLst>
            <a:gd name="adj1" fmla="val 60000"/>
            <a:gd name="adj2" fmla="val 50000"/>
          </a:avLst>
        </a:prstGeom>
      </dgm:spPr>
      <dgm:t>
        <a:bodyPr/>
        <a:lstStyle/>
        <a:p>
          <a:endParaRPr lang="en-GB"/>
        </a:p>
      </dgm:t>
    </dgm:pt>
    <dgm:pt modelId="{C8E6E060-E20D-4301-B6A7-A0087BC7CF7E}" type="pres">
      <dgm:prSet presAssocID="{D1BDAA13-ADEE-4973-9B47-575E47B9BF64}" presName="node" presStyleLbl="node1" presStyleIdx="1" presStyleCnt="4">
        <dgm:presLayoutVars>
          <dgm:bulletEnabled val="1"/>
        </dgm:presLayoutVars>
      </dgm:prSet>
      <dgm:spPr>
        <a:prstGeom prst="roundRect">
          <a:avLst>
            <a:gd name="adj" fmla="val 10000"/>
          </a:avLst>
        </a:prstGeom>
      </dgm:spPr>
      <dgm:t>
        <a:bodyPr/>
        <a:lstStyle/>
        <a:p>
          <a:endParaRPr lang="en-GB"/>
        </a:p>
      </dgm:t>
    </dgm:pt>
    <dgm:pt modelId="{7B00B89D-5E7A-4FE8-B2F5-DD45B64F4083}" type="pres">
      <dgm:prSet presAssocID="{EBC97CAE-A15F-4BB6-9DBC-262532828688}" presName="parTrans" presStyleLbl="bgSibTrans2D1" presStyleIdx="2" presStyleCnt="4"/>
      <dgm:spPr>
        <a:prstGeom prst="leftArrow">
          <a:avLst>
            <a:gd name="adj1" fmla="val 60000"/>
            <a:gd name="adj2" fmla="val 50000"/>
          </a:avLst>
        </a:prstGeom>
      </dgm:spPr>
      <dgm:t>
        <a:bodyPr/>
        <a:lstStyle/>
        <a:p>
          <a:endParaRPr lang="en-GB"/>
        </a:p>
      </dgm:t>
    </dgm:pt>
    <dgm:pt modelId="{C3E16523-4132-4ED7-9EF0-10E71EADD567}" type="pres">
      <dgm:prSet presAssocID="{AE9F5055-B5D8-418F-B8E3-17789940E318}" presName="node" presStyleLbl="node1" presStyleIdx="2" presStyleCnt="4">
        <dgm:presLayoutVars>
          <dgm:bulletEnabled val="1"/>
        </dgm:presLayoutVars>
      </dgm:prSet>
      <dgm:spPr>
        <a:prstGeom prst="roundRect">
          <a:avLst>
            <a:gd name="adj" fmla="val 10000"/>
          </a:avLst>
        </a:prstGeom>
      </dgm:spPr>
      <dgm:t>
        <a:bodyPr/>
        <a:lstStyle/>
        <a:p>
          <a:endParaRPr lang="en-GB"/>
        </a:p>
      </dgm:t>
    </dgm:pt>
    <dgm:pt modelId="{EC24F0A7-C4E8-4F5F-A6BC-5B4633B75765}" type="pres">
      <dgm:prSet presAssocID="{00183644-C999-44BB-BD3F-EC4336D7D349}" presName="parTrans" presStyleLbl="bgSibTrans2D1" presStyleIdx="3" presStyleCnt="4"/>
      <dgm:spPr>
        <a:prstGeom prst="leftArrow">
          <a:avLst>
            <a:gd name="adj1" fmla="val 60000"/>
            <a:gd name="adj2" fmla="val 50000"/>
          </a:avLst>
        </a:prstGeom>
      </dgm:spPr>
      <dgm:t>
        <a:bodyPr/>
        <a:lstStyle/>
        <a:p>
          <a:endParaRPr lang="en-GB"/>
        </a:p>
      </dgm:t>
    </dgm:pt>
    <dgm:pt modelId="{0A6B1079-84CF-429A-B7BA-0F36C60F5274}" type="pres">
      <dgm:prSet presAssocID="{B2EFF479-33B6-45D4-97A1-ED92F2E55C2F}" presName="node" presStyleLbl="node1" presStyleIdx="3" presStyleCnt="4">
        <dgm:presLayoutVars>
          <dgm:bulletEnabled val="1"/>
        </dgm:presLayoutVars>
      </dgm:prSet>
      <dgm:spPr>
        <a:prstGeom prst="roundRect">
          <a:avLst>
            <a:gd name="adj" fmla="val 10000"/>
          </a:avLst>
        </a:prstGeom>
      </dgm:spPr>
      <dgm:t>
        <a:bodyPr/>
        <a:lstStyle/>
        <a:p>
          <a:endParaRPr lang="en-GB"/>
        </a:p>
      </dgm:t>
    </dgm:pt>
  </dgm:ptLst>
  <dgm:cxnLst>
    <dgm:cxn modelId="{90DAED72-F15C-4A78-BF1D-7D89E08FCBCE}" srcId="{D647F640-CD5D-4CB0-8301-D1CE90DF4183}" destId="{A32F5B58-C899-46EF-8428-BE5AAA30CE91}" srcOrd="0" destOrd="0" parTransId="{371745E3-6AED-454F-A62C-51DEBC7CF4EE}" sibTransId="{F83B4B22-727B-4DCA-AFDB-F2F7F8493E27}"/>
    <dgm:cxn modelId="{2BF12410-AE54-45F0-B6E0-8FE09A698A16}" type="presOf" srcId="{D1BDAA13-ADEE-4973-9B47-575E47B9BF64}" destId="{C8E6E060-E20D-4301-B6A7-A0087BC7CF7E}" srcOrd="0" destOrd="0" presId="urn:microsoft.com/office/officeart/2005/8/layout/radial4"/>
    <dgm:cxn modelId="{D7723E94-5083-4C05-B071-1133FF55F7A8}" type="presOf" srcId="{AE9F5055-B5D8-418F-B8E3-17789940E318}" destId="{C3E16523-4132-4ED7-9EF0-10E71EADD567}" srcOrd="0" destOrd="0" presId="urn:microsoft.com/office/officeart/2005/8/layout/radial4"/>
    <dgm:cxn modelId="{D6C0DBE8-17CD-4713-8226-71F521CDC622}" type="presOf" srcId="{A7A1F280-AE81-4BBF-836F-FDE2EB8F3E7A}" destId="{EF4AB968-CC6B-497D-BFC3-0285324987A6}" srcOrd="0" destOrd="0" presId="urn:microsoft.com/office/officeart/2005/8/layout/radial4"/>
    <dgm:cxn modelId="{5398EFA1-4411-41FB-8F21-42ADA57762F4}" srcId="{A32F5B58-C899-46EF-8428-BE5AAA30CE91}" destId="{B2EFF479-33B6-45D4-97A1-ED92F2E55C2F}" srcOrd="3" destOrd="0" parTransId="{00183644-C999-44BB-BD3F-EC4336D7D349}" sibTransId="{B7C34352-EA82-4A00-8FDB-87BDDFCF148D}"/>
    <dgm:cxn modelId="{B7F00A98-E4BF-4EDC-A8FF-BFE5BF8C8F54}" srcId="{A32F5B58-C899-46EF-8428-BE5AAA30CE91}" destId="{D1BDAA13-ADEE-4973-9B47-575E47B9BF64}" srcOrd="1" destOrd="0" parTransId="{A7A1F280-AE81-4BBF-836F-FDE2EB8F3E7A}" sibTransId="{209474FC-A169-4B5A-87F0-0A7BB26A8261}"/>
    <dgm:cxn modelId="{F07B79E7-E8D6-4F27-9B4A-C843AD8703E6}" srcId="{A32F5B58-C899-46EF-8428-BE5AAA30CE91}" destId="{943D988A-4C14-4586-9983-5DDC4B2F7A08}" srcOrd="0" destOrd="0" parTransId="{33AB3C25-1EDC-4802-8A9F-6424FF8CF294}" sibTransId="{1FD12DB8-BD7F-4AB5-8FF5-57E8567ED638}"/>
    <dgm:cxn modelId="{E3E471A7-A0B0-439B-89D5-370C6904445E}" type="presOf" srcId="{EBC97CAE-A15F-4BB6-9DBC-262532828688}" destId="{7B00B89D-5E7A-4FE8-B2F5-DD45B64F4083}" srcOrd="0" destOrd="0" presId="urn:microsoft.com/office/officeart/2005/8/layout/radial4"/>
    <dgm:cxn modelId="{3742D1EB-9F74-41E3-8ED4-F6710E60CAE7}" type="presOf" srcId="{943D988A-4C14-4586-9983-5DDC4B2F7A08}" destId="{3AD9D0F1-94D8-4D85-A424-9B766A7484B5}" srcOrd="0" destOrd="0" presId="urn:microsoft.com/office/officeart/2005/8/layout/radial4"/>
    <dgm:cxn modelId="{C4FC630E-13D8-4C01-8B86-2BF32C3B43F6}" type="presOf" srcId="{A32F5B58-C899-46EF-8428-BE5AAA30CE91}" destId="{C77E4A1C-24B4-4362-A726-1FA55A79E0FF}" srcOrd="0" destOrd="0" presId="urn:microsoft.com/office/officeart/2005/8/layout/radial4"/>
    <dgm:cxn modelId="{C6923E26-371E-4C22-93B5-280E5FAF71E4}" type="presOf" srcId="{00183644-C999-44BB-BD3F-EC4336D7D349}" destId="{EC24F0A7-C4E8-4F5F-A6BC-5B4633B75765}" srcOrd="0" destOrd="0" presId="urn:microsoft.com/office/officeart/2005/8/layout/radial4"/>
    <dgm:cxn modelId="{39F77277-EE0F-42BB-B63F-BEEDD1B4C954}" srcId="{A32F5B58-C899-46EF-8428-BE5AAA30CE91}" destId="{AE9F5055-B5D8-418F-B8E3-17789940E318}" srcOrd="2" destOrd="0" parTransId="{EBC97CAE-A15F-4BB6-9DBC-262532828688}" sibTransId="{EF0D5119-5119-4096-836B-AE010D83B835}"/>
    <dgm:cxn modelId="{C9D88A44-0367-4AB8-9F94-34CE07A29C48}" type="presOf" srcId="{B2EFF479-33B6-45D4-97A1-ED92F2E55C2F}" destId="{0A6B1079-84CF-429A-B7BA-0F36C60F5274}" srcOrd="0" destOrd="0" presId="urn:microsoft.com/office/officeart/2005/8/layout/radial4"/>
    <dgm:cxn modelId="{F3E68F3B-FEE0-4904-9D5E-C49902C17E89}" type="presOf" srcId="{33AB3C25-1EDC-4802-8A9F-6424FF8CF294}" destId="{CD5FAE6C-BB4D-45E1-B5E8-8880E5C067D5}" srcOrd="0" destOrd="0" presId="urn:microsoft.com/office/officeart/2005/8/layout/radial4"/>
    <dgm:cxn modelId="{88AB207B-CB66-49D8-B49F-4B0030E827DF}" type="presOf" srcId="{D647F640-CD5D-4CB0-8301-D1CE90DF4183}" destId="{6CF070FF-6204-4084-A516-1DAF32A2709A}" srcOrd="0" destOrd="0" presId="urn:microsoft.com/office/officeart/2005/8/layout/radial4"/>
    <dgm:cxn modelId="{5D9FB2EB-6239-46CE-8068-A89CC69F5F2A}" type="presParOf" srcId="{6CF070FF-6204-4084-A516-1DAF32A2709A}" destId="{C77E4A1C-24B4-4362-A726-1FA55A79E0FF}" srcOrd="0" destOrd="0" presId="urn:microsoft.com/office/officeart/2005/8/layout/radial4"/>
    <dgm:cxn modelId="{B7C35C37-5551-4E81-BBA2-7872CE1C68AE}" type="presParOf" srcId="{6CF070FF-6204-4084-A516-1DAF32A2709A}" destId="{CD5FAE6C-BB4D-45E1-B5E8-8880E5C067D5}" srcOrd="1" destOrd="0" presId="urn:microsoft.com/office/officeart/2005/8/layout/radial4"/>
    <dgm:cxn modelId="{D5FD0E5B-8AA0-471B-9E59-01E1E0DD47E0}" type="presParOf" srcId="{6CF070FF-6204-4084-A516-1DAF32A2709A}" destId="{3AD9D0F1-94D8-4D85-A424-9B766A7484B5}" srcOrd="2" destOrd="0" presId="urn:microsoft.com/office/officeart/2005/8/layout/radial4"/>
    <dgm:cxn modelId="{50E07EEA-4142-41A7-ACCF-EEF02F472CE4}" type="presParOf" srcId="{6CF070FF-6204-4084-A516-1DAF32A2709A}" destId="{EF4AB968-CC6B-497D-BFC3-0285324987A6}" srcOrd="3" destOrd="0" presId="urn:microsoft.com/office/officeart/2005/8/layout/radial4"/>
    <dgm:cxn modelId="{1504EC2D-C64D-4022-B117-C64E133999FB}" type="presParOf" srcId="{6CF070FF-6204-4084-A516-1DAF32A2709A}" destId="{C8E6E060-E20D-4301-B6A7-A0087BC7CF7E}" srcOrd="4" destOrd="0" presId="urn:microsoft.com/office/officeart/2005/8/layout/radial4"/>
    <dgm:cxn modelId="{49C647FB-03E9-4C18-A7E0-6346EB7811EA}" type="presParOf" srcId="{6CF070FF-6204-4084-A516-1DAF32A2709A}" destId="{7B00B89D-5E7A-4FE8-B2F5-DD45B64F4083}" srcOrd="5" destOrd="0" presId="urn:microsoft.com/office/officeart/2005/8/layout/radial4"/>
    <dgm:cxn modelId="{FE430CCC-97AD-4E98-AC47-B94A5A7AEBE5}" type="presParOf" srcId="{6CF070FF-6204-4084-A516-1DAF32A2709A}" destId="{C3E16523-4132-4ED7-9EF0-10E71EADD567}" srcOrd="6" destOrd="0" presId="urn:microsoft.com/office/officeart/2005/8/layout/radial4"/>
    <dgm:cxn modelId="{FC69FE58-A6B5-4299-ADAA-2D453B372E74}" type="presParOf" srcId="{6CF070FF-6204-4084-A516-1DAF32A2709A}" destId="{EC24F0A7-C4E8-4F5F-A6BC-5B4633B75765}" srcOrd="7" destOrd="0" presId="urn:microsoft.com/office/officeart/2005/8/layout/radial4"/>
    <dgm:cxn modelId="{042EA1D3-E984-41D4-895A-9B0F08FCBF64}" type="presParOf" srcId="{6CF070FF-6204-4084-A516-1DAF32A2709A}" destId="{0A6B1079-84CF-429A-B7BA-0F36C60F527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B519F-4B36-4293-B5AF-7AB19F4B34E8}" type="doc">
      <dgm:prSet loTypeId="urn:microsoft.com/office/officeart/2005/8/layout/venn1" loCatId="relationship" qsTypeId="urn:microsoft.com/office/officeart/2005/8/quickstyle/3d3" qsCatId="3D" csTypeId="urn:microsoft.com/office/officeart/2005/8/colors/accent6_2" csCatId="accent6" phldr="1"/>
      <dgm:spPr/>
    </dgm:pt>
    <dgm:pt modelId="{C55E3048-1655-40AD-A12A-13C5E4F4AF3D}">
      <dgm:prSet phldrT="[Text]"/>
      <dgm:spPr/>
      <dgm:t>
        <a:bodyPr/>
        <a:lstStyle/>
        <a:p>
          <a:r>
            <a:rPr lang="en-GB" b="1" baseline="0" dirty="0" smtClean="0">
              <a:latin typeface="Calibri" pitchFamily="34" charset="0"/>
              <a:cs typeface="Calibri" pitchFamily="34" charset="0"/>
            </a:rPr>
            <a:t>Patient and family experience</a:t>
          </a:r>
          <a:endParaRPr lang="en-GB" b="1" baseline="0" dirty="0"/>
        </a:p>
      </dgm:t>
    </dgm:pt>
    <dgm:pt modelId="{F4796ACB-F500-4FF5-BDDA-1FEF3EAF37E5}" type="parTrans" cxnId="{571AA867-BEB1-470C-930B-CEE98A08432B}">
      <dgm:prSet/>
      <dgm:spPr/>
      <dgm:t>
        <a:bodyPr/>
        <a:lstStyle/>
        <a:p>
          <a:endParaRPr lang="en-GB"/>
        </a:p>
      </dgm:t>
    </dgm:pt>
    <dgm:pt modelId="{DC97E364-EBEC-4DB4-A762-0AC400868741}" type="sibTrans" cxnId="{571AA867-BEB1-470C-930B-CEE98A08432B}">
      <dgm:prSet/>
      <dgm:spPr/>
      <dgm:t>
        <a:bodyPr/>
        <a:lstStyle/>
        <a:p>
          <a:endParaRPr lang="en-GB"/>
        </a:p>
      </dgm:t>
    </dgm:pt>
    <dgm:pt modelId="{80E43523-FF56-4D94-AF3A-40BCA317A0AA}">
      <dgm:prSet/>
      <dgm:spPr/>
      <dgm:t>
        <a:bodyPr/>
        <a:lstStyle/>
        <a:p>
          <a:r>
            <a:rPr lang="en-GB" b="1" baseline="0" dirty="0" smtClean="0">
              <a:latin typeface="Calibri" pitchFamily="34" charset="0"/>
              <a:cs typeface="Calibri" pitchFamily="34" charset="0"/>
            </a:rPr>
            <a:t>Staff experience</a:t>
          </a:r>
        </a:p>
      </dgm:t>
    </dgm:pt>
    <dgm:pt modelId="{208C2715-127D-4F7E-B6A2-92A705D54AFB}" type="parTrans" cxnId="{02C1B5C0-7E2F-46B2-9CD3-B45CE042EAAE}">
      <dgm:prSet/>
      <dgm:spPr/>
      <dgm:t>
        <a:bodyPr/>
        <a:lstStyle/>
        <a:p>
          <a:endParaRPr lang="en-GB"/>
        </a:p>
      </dgm:t>
    </dgm:pt>
    <dgm:pt modelId="{AF2D79C9-A43C-4280-8704-9B111A2E023C}" type="sibTrans" cxnId="{02C1B5C0-7E2F-46B2-9CD3-B45CE042EAAE}">
      <dgm:prSet/>
      <dgm:spPr/>
      <dgm:t>
        <a:bodyPr/>
        <a:lstStyle/>
        <a:p>
          <a:endParaRPr lang="en-GB"/>
        </a:p>
      </dgm:t>
    </dgm:pt>
    <dgm:pt modelId="{E9DFF256-3D33-4F87-A731-FF710B754821}">
      <dgm:prSet/>
      <dgm:spPr/>
      <dgm:t>
        <a:bodyPr/>
        <a:lstStyle/>
        <a:p>
          <a:r>
            <a:rPr lang="en-GB" b="1" baseline="0" dirty="0" smtClean="0">
              <a:latin typeface="Calibri" pitchFamily="34" charset="0"/>
              <a:cs typeface="Calibri" pitchFamily="34" charset="0"/>
            </a:rPr>
            <a:t>Co-production</a:t>
          </a:r>
        </a:p>
      </dgm:t>
    </dgm:pt>
    <dgm:pt modelId="{05213F42-A24F-4735-ACCC-52A88386F283}" type="parTrans" cxnId="{FEE793A1-87C6-427D-AC77-A7634EC3DBC9}">
      <dgm:prSet/>
      <dgm:spPr/>
      <dgm:t>
        <a:bodyPr/>
        <a:lstStyle/>
        <a:p>
          <a:endParaRPr lang="en-GB"/>
        </a:p>
      </dgm:t>
    </dgm:pt>
    <dgm:pt modelId="{E8E0B668-5EB2-4C81-8EAB-42687F15E807}" type="sibTrans" cxnId="{FEE793A1-87C6-427D-AC77-A7634EC3DBC9}">
      <dgm:prSet/>
      <dgm:spPr/>
      <dgm:t>
        <a:bodyPr/>
        <a:lstStyle/>
        <a:p>
          <a:endParaRPr lang="en-GB"/>
        </a:p>
      </dgm:t>
    </dgm:pt>
    <dgm:pt modelId="{73986BA9-1E1E-4E2B-B2A6-485FAE7B7031}" type="pres">
      <dgm:prSet presAssocID="{210B519F-4B36-4293-B5AF-7AB19F4B34E8}" presName="compositeShape" presStyleCnt="0">
        <dgm:presLayoutVars>
          <dgm:chMax val="7"/>
          <dgm:dir/>
          <dgm:resizeHandles val="exact"/>
        </dgm:presLayoutVars>
      </dgm:prSet>
      <dgm:spPr/>
    </dgm:pt>
    <dgm:pt modelId="{3B8E9921-7E9C-45DF-814E-23E8506CEDC7}" type="pres">
      <dgm:prSet presAssocID="{C55E3048-1655-40AD-A12A-13C5E4F4AF3D}" presName="circ1" presStyleLbl="vennNode1" presStyleIdx="0" presStyleCnt="3" custLinFactNeighborY="2275"/>
      <dgm:spPr/>
      <dgm:t>
        <a:bodyPr/>
        <a:lstStyle/>
        <a:p>
          <a:endParaRPr lang="en-GB"/>
        </a:p>
      </dgm:t>
    </dgm:pt>
    <dgm:pt modelId="{C3968ABD-40A2-49F1-8ECF-E686EC8AE348}" type="pres">
      <dgm:prSet presAssocID="{C55E3048-1655-40AD-A12A-13C5E4F4AF3D}" presName="circ1Tx" presStyleLbl="revTx" presStyleIdx="0" presStyleCnt="0">
        <dgm:presLayoutVars>
          <dgm:chMax val="0"/>
          <dgm:chPref val="0"/>
          <dgm:bulletEnabled val="1"/>
        </dgm:presLayoutVars>
      </dgm:prSet>
      <dgm:spPr/>
      <dgm:t>
        <a:bodyPr/>
        <a:lstStyle/>
        <a:p>
          <a:endParaRPr lang="en-GB"/>
        </a:p>
      </dgm:t>
    </dgm:pt>
    <dgm:pt modelId="{06B1327D-DF45-417B-A0EC-D2720A83BCF9}" type="pres">
      <dgm:prSet presAssocID="{80E43523-FF56-4D94-AF3A-40BCA317A0AA}" presName="circ2" presStyleLbl="vennNode1" presStyleIdx="1" presStyleCnt="3" custLinFactNeighborX="-1625" custLinFactNeighborY="-1625"/>
      <dgm:spPr/>
      <dgm:t>
        <a:bodyPr/>
        <a:lstStyle/>
        <a:p>
          <a:endParaRPr lang="en-GB"/>
        </a:p>
      </dgm:t>
    </dgm:pt>
    <dgm:pt modelId="{30253EDC-E15A-415B-8719-FB1FDC9CB46F}" type="pres">
      <dgm:prSet presAssocID="{80E43523-FF56-4D94-AF3A-40BCA317A0AA}" presName="circ2Tx" presStyleLbl="revTx" presStyleIdx="0" presStyleCnt="0">
        <dgm:presLayoutVars>
          <dgm:chMax val="0"/>
          <dgm:chPref val="0"/>
          <dgm:bulletEnabled val="1"/>
        </dgm:presLayoutVars>
      </dgm:prSet>
      <dgm:spPr/>
      <dgm:t>
        <a:bodyPr/>
        <a:lstStyle/>
        <a:p>
          <a:endParaRPr lang="en-GB"/>
        </a:p>
      </dgm:t>
    </dgm:pt>
    <dgm:pt modelId="{2ABA2B30-88C5-46FB-BE48-65A412350339}" type="pres">
      <dgm:prSet presAssocID="{E9DFF256-3D33-4F87-A731-FF710B754821}" presName="circ3" presStyleLbl="vennNode1" presStyleIdx="2" presStyleCnt="3" custLinFactNeighborX="1625" custLinFactNeighborY="-1625"/>
      <dgm:spPr/>
      <dgm:t>
        <a:bodyPr/>
        <a:lstStyle/>
        <a:p>
          <a:endParaRPr lang="en-GB"/>
        </a:p>
      </dgm:t>
    </dgm:pt>
    <dgm:pt modelId="{E0880A41-D9E4-422B-9A82-78A4F76C7887}" type="pres">
      <dgm:prSet presAssocID="{E9DFF256-3D33-4F87-A731-FF710B754821}" presName="circ3Tx" presStyleLbl="revTx" presStyleIdx="0" presStyleCnt="0">
        <dgm:presLayoutVars>
          <dgm:chMax val="0"/>
          <dgm:chPref val="0"/>
          <dgm:bulletEnabled val="1"/>
        </dgm:presLayoutVars>
      </dgm:prSet>
      <dgm:spPr/>
      <dgm:t>
        <a:bodyPr/>
        <a:lstStyle/>
        <a:p>
          <a:endParaRPr lang="en-GB"/>
        </a:p>
      </dgm:t>
    </dgm:pt>
  </dgm:ptLst>
  <dgm:cxnLst>
    <dgm:cxn modelId="{30AABFB6-9D98-4C06-9722-786D8BFAF09E}" type="presOf" srcId="{80E43523-FF56-4D94-AF3A-40BCA317A0AA}" destId="{30253EDC-E15A-415B-8719-FB1FDC9CB46F}" srcOrd="0" destOrd="0" presId="urn:microsoft.com/office/officeart/2005/8/layout/venn1"/>
    <dgm:cxn modelId="{571AA867-BEB1-470C-930B-CEE98A08432B}" srcId="{210B519F-4B36-4293-B5AF-7AB19F4B34E8}" destId="{C55E3048-1655-40AD-A12A-13C5E4F4AF3D}" srcOrd="0" destOrd="0" parTransId="{F4796ACB-F500-4FF5-BDDA-1FEF3EAF37E5}" sibTransId="{DC97E364-EBEC-4DB4-A762-0AC400868741}"/>
    <dgm:cxn modelId="{02C1B5C0-7E2F-46B2-9CD3-B45CE042EAAE}" srcId="{210B519F-4B36-4293-B5AF-7AB19F4B34E8}" destId="{80E43523-FF56-4D94-AF3A-40BCA317A0AA}" srcOrd="1" destOrd="0" parTransId="{208C2715-127D-4F7E-B6A2-92A705D54AFB}" sibTransId="{AF2D79C9-A43C-4280-8704-9B111A2E023C}"/>
    <dgm:cxn modelId="{1D42A223-FE15-48F9-82B7-5FB0C28E1D87}" type="presOf" srcId="{210B519F-4B36-4293-B5AF-7AB19F4B34E8}" destId="{73986BA9-1E1E-4E2B-B2A6-485FAE7B7031}" srcOrd="0" destOrd="0" presId="urn:microsoft.com/office/officeart/2005/8/layout/venn1"/>
    <dgm:cxn modelId="{351495B3-C37A-4959-8F48-1A6BB70DD788}" type="presOf" srcId="{80E43523-FF56-4D94-AF3A-40BCA317A0AA}" destId="{06B1327D-DF45-417B-A0EC-D2720A83BCF9}" srcOrd="1" destOrd="0" presId="urn:microsoft.com/office/officeart/2005/8/layout/venn1"/>
    <dgm:cxn modelId="{FEE793A1-87C6-427D-AC77-A7634EC3DBC9}" srcId="{210B519F-4B36-4293-B5AF-7AB19F4B34E8}" destId="{E9DFF256-3D33-4F87-A731-FF710B754821}" srcOrd="2" destOrd="0" parTransId="{05213F42-A24F-4735-ACCC-52A88386F283}" sibTransId="{E8E0B668-5EB2-4C81-8EAB-42687F15E807}"/>
    <dgm:cxn modelId="{F1F390C3-AEA6-450A-934E-7AEEFB8F70DE}" type="presOf" srcId="{C55E3048-1655-40AD-A12A-13C5E4F4AF3D}" destId="{C3968ABD-40A2-49F1-8ECF-E686EC8AE348}" srcOrd="0" destOrd="0" presId="urn:microsoft.com/office/officeart/2005/8/layout/venn1"/>
    <dgm:cxn modelId="{54037FAF-4E29-4836-A2B6-4345FBEEAE01}" type="presOf" srcId="{E9DFF256-3D33-4F87-A731-FF710B754821}" destId="{2ABA2B30-88C5-46FB-BE48-65A412350339}" srcOrd="1" destOrd="0" presId="urn:microsoft.com/office/officeart/2005/8/layout/venn1"/>
    <dgm:cxn modelId="{92F2713A-B944-4A1F-90D5-311CC4609E63}" type="presOf" srcId="{E9DFF256-3D33-4F87-A731-FF710B754821}" destId="{E0880A41-D9E4-422B-9A82-78A4F76C7887}" srcOrd="0" destOrd="0" presId="urn:microsoft.com/office/officeart/2005/8/layout/venn1"/>
    <dgm:cxn modelId="{EADCBCF2-044E-4DC7-AB7A-2484653CBF12}" type="presOf" srcId="{C55E3048-1655-40AD-A12A-13C5E4F4AF3D}" destId="{3B8E9921-7E9C-45DF-814E-23E8506CEDC7}" srcOrd="1" destOrd="0" presId="urn:microsoft.com/office/officeart/2005/8/layout/venn1"/>
    <dgm:cxn modelId="{BD5F1BC1-AB2E-46AA-8901-CEE4AF64130E}" type="presParOf" srcId="{73986BA9-1E1E-4E2B-B2A6-485FAE7B7031}" destId="{3B8E9921-7E9C-45DF-814E-23E8506CEDC7}" srcOrd="0" destOrd="0" presId="urn:microsoft.com/office/officeart/2005/8/layout/venn1"/>
    <dgm:cxn modelId="{F7369FB7-4C86-4076-89B3-F824730216A5}" type="presParOf" srcId="{73986BA9-1E1E-4E2B-B2A6-485FAE7B7031}" destId="{C3968ABD-40A2-49F1-8ECF-E686EC8AE348}" srcOrd="1" destOrd="0" presId="urn:microsoft.com/office/officeart/2005/8/layout/venn1"/>
    <dgm:cxn modelId="{6F0758D9-253B-4212-BEBB-9501B332DA70}" type="presParOf" srcId="{73986BA9-1E1E-4E2B-B2A6-485FAE7B7031}" destId="{06B1327D-DF45-417B-A0EC-D2720A83BCF9}" srcOrd="2" destOrd="0" presId="urn:microsoft.com/office/officeart/2005/8/layout/venn1"/>
    <dgm:cxn modelId="{33014055-B03A-488A-BB63-AB815743A6FD}" type="presParOf" srcId="{73986BA9-1E1E-4E2B-B2A6-485FAE7B7031}" destId="{30253EDC-E15A-415B-8719-FB1FDC9CB46F}" srcOrd="3" destOrd="0" presId="urn:microsoft.com/office/officeart/2005/8/layout/venn1"/>
    <dgm:cxn modelId="{3BB73119-9253-4496-9D4E-8FEE9D3C014D}" type="presParOf" srcId="{73986BA9-1E1E-4E2B-B2A6-485FAE7B7031}" destId="{2ABA2B30-88C5-46FB-BE48-65A412350339}" srcOrd="4" destOrd="0" presId="urn:microsoft.com/office/officeart/2005/8/layout/venn1"/>
    <dgm:cxn modelId="{C3C55599-1346-4C78-80DD-163647464FF0}" type="presParOf" srcId="{73986BA9-1E1E-4E2B-B2A6-485FAE7B7031}" destId="{E0880A41-D9E4-422B-9A82-78A4F76C788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2B9EDE2-EC8F-4564-82EE-8A29B895C200}" type="datetimeFigureOut">
              <a:rPr lang="en-GB" smtClean="0"/>
              <a:pPr/>
              <a:t>22/10/2013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2919D08-3D46-429E-B020-16F480CB167B}" type="slidenum">
              <a:rPr lang="en-GB" smtClean="0"/>
              <a:pPr/>
              <a:t>‹#›</a:t>
            </a:fld>
            <a:endParaRPr lang="en-GB"/>
          </a:p>
        </p:txBody>
      </p:sp>
    </p:spTree>
    <p:extLst>
      <p:ext uri="{BB962C8B-B14F-4D97-AF65-F5344CB8AC3E}">
        <p14:creationId xmlns:p14="http://schemas.microsoft.com/office/powerpoint/2010/main" val="100143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safety problems exist throughout the NHS as with every other health care system in the world.</a:t>
            </a:r>
          </a:p>
          <a:p>
            <a:r>
              <a:rPr lang="en-GB" dirty="0" smtClean="0"/>
              <a:t>NHS staff are not to blame – in the vast majority of cases it is the systems, procedures conditions, environment and constraints they face that lead to patient safety problems</a:t>
            </a:r>
          </a:p>
          <a:p>
            <a:r>
              <a:rPr lang="en-GB" dirty="0" smtClean="0"/>
              <a:t>Incorrect priorities do damage: Other goals are important, but the central focus must always be on patients</a:t>
            </a:r>
          </a:p>
          <a:p>
            <a:r>
              <a:rPr lang="en-GB" dirty="0" smtClean="0"/>
              <a:t>In some instances, including Mid Staffordshire, clear warning signals abounded and were not heeded, especially the voices of patients and carers</a:t>
            </a:r>
          </a:p>
          <a:p>
            <a:r>
              <a:rPr lang="en-GB" dirty="0" smtClean="0"/>
              <a:t>When responsibility is diffused is not clearly owned: With too many in charge, no one is.</a:t>
            </a:r>
          </a:p>
          <a:p>
            <a:r>
              <a:rPr lang="en-GB" dirty="0" smtClean="0"/>
              <a:t>Improvement requires a system of support: The NHS needs a considered, resourced and driven agenda of capability-building in order to deliver continuous improvement.</a:t>
            </a:r>
          </a:p>
          <a:p>
            <a:r>
              <a:rPr lang="en-GB" dirty="0" smtClean="0"/>
              <a:t>Fear is toxic to both safety and improvement:</a:t>
            </a:r>
          </a:p>
          <a:p>
            <a:endParaRPr lang="en-GB" dirty="0"/>
          </a:p>
        </p:txBody>
      </p:sp>
      <p:sp>
        <p:nvSpPr>
          <p:cNvPr id="4" name="Slide Number Placeholder 3"/>
          <p:cNvSpPr>
            <a:spLocks noGrp="1"/>
          </p:cNvSpPr>
          <p:nvPr>
            <p:ph type="sldNum" sz="quarter" idx="10"/>
          </p:nvPr>
        </p:nvSpPr>
        <p:spPr/>
        <p:txBody>
          <a:bodyPr/>
          <a:lstStyle/>
          <a:p>
            <a:fld id="{0073A44A-A490-48BE-9155-3B130D2ECAF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29019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Place the quality of patient care, especially patient safety, above all other aims</a:t>
            </a:r>
          </a:p>
          <a:p>
            <a:r>
              <a:rPr lang="en-GB" dirty="0" smtClean="0"/>
              <a:t>Engage, empower, and hear patients and carers at all times</a:t>
            </a:r>
          </a:p>
          <a:p>
            <a:r>
              <a:rPr lang="en-GB" dirty="0" smtClean="0"/>
              <a:t>Fostering whole-heartedly the growth and development of all staff, including their ability and support to improve the processes in which they work</a:t>
            </a:r>
          </a:p>
          <a:p>
            <a:r>
              <a:rPr lang="en-GB" dirty="0" smtClean="0"/>
              <a:t>Embracing transparency unequivocally and everywhere, in the service of accountability, trust, and the growth of knowledge.</a:t>
            </a:r>
          </a:p>
          <a:p>
            <a:r>
              <a:rPr lang="en-GB" dirty="0" smtClean="0"/>
              <a:t>Recognise with clarity and courage the need for wide systemic change:</a:t>
            </a:r>
          </a:p>
          <a:p>
            <a:r>
              <a:rPr lang="en-GB" dirty="0" smtClean="0"/>
              <a:t>Abandon blame as a tool and trust the goodwill and good intentions of the staff</a:t>
            </a:r>
          </a:p>
          <a:p>
            <a:r>
              <a:rPr lang="en-GB" dirty="0" smtClean="0"/>
              <a:t>Reassert the primacy of working with patients and carers to achieve health care goals.</a:t>
            </a:r>
          </a:p>
          <a:p>
            <a:r>
              <a:rPr lang="en-GB" dirty="0" smtClean="0"/>
              <a:t>Use quantitative targets with caution. Such goals do have an important role en route to progress, but should never displace the primary goal of better care.</a:t>
            </a:r>
          </a:p>
          <a:p>
            <a:r>
              <a:rPr lang="en-GB" dirty="0" smtClean="0"/>
              <a:t>Recognise that transparency is essential and expect and insist on it</a:t>
            </a:r>
          </a:p>
          <a:p>
            <a:r>
              <a:rPr lang="en-GB" dirty="0" smtClean="0"/>
              <a:t>Ensure that responsibility for functions related to safety and improvement are vested clearly and simply</a:t>
            </a:r>
          </a:p>
          <a:p>
            <a:r>
              <a:rPr lang="en-GB" dirty="0" smtClean="0"/>
              <a:t>Give the people of the NHS career-long help to learn, master and apply modern methods for quality control, quality improvement and quality planning.</a:t>
            </a:r>
          </a:p>
          <a:p>
            <a:r>
              <a:rPr lang="en-GB" dirty="0" smtClean="0"/>
              <a:t>Make sure pride and joy in work, not fear, infuse the NHS</a:t>
            </a:r>
          </a:p>
          <a:p>
            <a:endParaRPr lang="en-GB" dirty="0"/>
          </a:p>
        </p:txBody>
      </p:sp>
      <p:sp>
        <p:nvSpPr>
          <p:cNvPr id="4" name="Slide Number Placeholder 3"/>
          <p:cNvSpPr>
            <a:spLocks noGrp="1"/>
          </p:cNvSpPr>
          <p:nvPr>
            <p:ph type="sldNum" sz="quarter" idx="10"/>
          </p:nvPr>
        </p:nvSpPr>
        <p:spPr/>
        <p:txBody>
          <a:bodyPr/>
          <a:lstStyle/>
          <a:p>
            <a:fld id="{0073A44A-A490-48BE-9155-3B130D2ECAF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61422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These results are from the 2012 Scottish Inpatient Patient Experience Survey.</a:t>
            </a:r>
          </a:p>
          <a:p>
            <a:r>
              <a:rPr lang="en-GB" sz="1200" b="0" i="0" u="none" strike="noStrike" kern="1200" baseline="0" dirty="0" smtClean="0">
                <a:solidFill>
                  <a:schemeClr val="tx1"/>
                </a:solidFill>
                <a:latin typeface="+mn-lt"/>
                <a:ea typeface="+mn-ea"/>
                <a:cs typeface="+mn-cs"/>
              </a:rPr>
              <a:t>The survey was sent to adult inpatients (aged 16 years old or above on discharge) who had an inpatient hospital stay between October 2010 and September 2011.</a:t>
            </a:r>
          </a:p>
          <a:p>
            <a:endParaRPr lang="en-GB" dirty="0" smtClean="0"/>
          </a:p>
          <a:p>
            <a:r>
              <a:rPr lang="en-GB" sz="1200" b="0" i="0" u="none" strike="noStrike" kern="1200" baseline="0" dirty="0" smtClean="0">
                <a:solidFill>
                  <a:schemeClr val="tx1"/>
                </a:solidFill>
                <a:latin typeface="+mn-lt"/>
                <a:ea typeface="+mn-ea"/>
                <a:cs typeface="+mn-cs"/>
              </a:rPr>
              <a:t>The majority of patients were positive about their experiences of admission to hospital. Overall 80 per cent of patients rated their admission to hospital as either excellent or good with no change since last year. However Accident and Emergency department (</a:t>
            </a:r>
            <a:r>
              <a:rPr lang="en-GB" sz="1200" b="0" i="0" u="none" strike="noStrike" kern="1200" baseline="0" dirty="0" err="1" smtClean="0">
                <a:solidFill>
                  <a:schemeClr val="tx1"/>
                </a:solidFill>
                <a:latin typeface="+mn-lt"/>
                <a:ea typeface="+mn-ea"/>
                <a:cs typeface="+mn-cs"/>
              </a:rPr>
              <a:t>A&amp;E</a:t>
            </a:r>
            <a:r>
              <a:rPr lang="en-GB" sz="1200" b="0" i="0" u="none" strike="noStrike" kern="1200" baseline="0" dirty="0" smtClean="0">
                <a:solidFill>
                  <a:schemeClr val="tx1"/>
                </a:solidFill>
                <a:latin typeface="+mn-lt"/>
                <a:ea typeface="+mn-ea"/>
                <a:cs typeface="+mn-cs"/>
              </a:rPr>
              <a:t>) patients were less content regarding the information provided on waiting times in </a:t>
            </a:r>
            <a:r>
              <a:rPr lang="en-GB" sz="1200" b="0" i="0" u="none" strike="noStrike" kern="1200" baseline="0" dirty="0" err="1" smtClean="0">
                <a:solidFill>
                  <a:schemeClr val="tx1"/>
                </a:solidFill>
                <a:latin typeface="+mn-lt"/>
                <a:ea typeface="+mn-ea"/>
                <a:cs typeface="+mn-cs"/>
              </a:rPr>
              <a:t>A&amp;E</a:t>
            </a:r>
            <a:r>
              <a:rPr lang="en-GB" sz="1200" b="0" i="0" u="none" strike="noStrike" kern="1200" baseline="0" dirty="0" smtClean="0">
                <a:solidFill>
                  <a:schemeClr val="tx1"/>
                </a:solidFill>
                <a:latin typeface="+mn-lt"/>
                <a:ea typeface="+mn-ea"/>
                <a:cs typeface="+mn-cs"/>
              </a:rPr>
              <a:t>; only 49 per cent of patients strongly agreed or agreed that they were told how long they would have to wait.</a:t>
            </a:r>
            <a:endParaRPr lang="en-GB" dirty="0"/>
          </a:p>
        </p:txBody>
      </p:sp>
      <p:sp>
        <p:nvSpPr>
          <p:cNvPr id="4" name="Slide Number Placeholder 3"/>
          <p:cNvSpPr>
            <a:spLocks noGrp="1"/>
          </p:cNvSpPr>
          <p:nvPr>
            <p:ph type="sldNum" sz="quarter" idx="10"/>
          </p:nvPr>
        </p:nvSpPr>
        <p:spPr/>
        <p:txBody>
          <a:bodyPr/>
          <a:lstStyle/>
          <a:p>
            <a:fld id="{32919D08-3D46-429E-B020-16F480CB167B}" type="slidenum">
              <a:rPr lang="en-GB" smtClean="0"/>
              <a:pPr/>
              <a:t>6</a:t>
            </a:fld>
            <a:endParaRPr lang="en-GB"/>
          </a:p>
        </p:txBody>
      </p:sp>
    </p:spTree>
    <p:extLst>
      <p:ext uri="{BB962C8B-B14F-4D97-AF65-F5344CB8AC3E}">
        <p14:creationId xmlns:p14="http://schemas.microsoft.com/office/powerpoint/2010/main" val="102600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results for patients’ experience of the hospital and ward environment were mixed. Areas where patients were most positive related to cleanliness, while patients tended to be most negative about noise at night, knowing who was in charge of the ward, and food and drink.</a:t>
            </a:r>
            <a:endParaRPr lang="en-GB" dirty="0"/>
          </a:p>
        </p:txBody>
      </p:sp>
      <p:sp>
        <p:nvSpPr>
          <p:cNvPr id="4" name="Slide Number Placeholder 3"/>
          <p:cNvSpPr>
            <a:spLocks noGrp="1"/>
          </p:cNvSpPr>
          <p:nvPr>
            <p:ph type="sldNum" sz="quarter" idx="10"/>
          </p:nvPr>
        </p:nvSpPr>
        <p:spPr/>
        <p:txBody>
          <a:bodyPr/>
          <a:lstStyle/>
          <a:p>
            <a:fld id="{32919D08-3D46-429E-B020-16F480CB167B}" type="slidenum">
              <a:rPr lang="en-GB" smtClean="0"/>
              <a:pPr/>
              <a:t>7</a:t>
            </a:fld>
            <a:endParaRPr lang="en-GB"/>
          </a:p>
        </p:txBody>
      </p:sp>
    </p:spTree>
    <p:extLst>
      <p:ext uri="{BB962C8B-B14F-4D97-AF65-F5344CB8AC3E}">
        <p14:creationId xmlns:p14="http://schemas.microsoft.com/office/powerpoint/2010/main" val="102600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DD594E-6257-4D8B-A21C-C24D36B5618B}" type="slidenum">
              <a:rPr lang="en-GB" smtClean="0"/>
              <a:pPr eaLnBrk="1" hangingPunct="1"/>
              <a:t>9</a:t>
            </a:fld>
            <a:endParaRPr lang="en-GB" smtClean="0"/>
          </a:p>
        </p:txBody>
      </p:sp>
      <p:sp>
        <p:nvSpPr>
          <p:cNvPr id="41987" name="Slide Image Placeholder 1"/>
          <p:cNvSpPr>
            <a:spLocks noGrp="1" noRot="1" noChangeAspect="1" noTextEdit="1"/>
          </p:cNvSpPr>
          <p:nvPr>
            <p:ph type="sldImg"/>
          </p:nvPr>
        </p:nvSpPr>
        <p:spPr>
          <a:xfrm>
            <a:off x="919163" y="746125"/>
            <a:ext cx="4959350" cy="3721100"/>
          </a:xfrm>
          <a:ln/>
        </p:spPr>
      </p:sp>
      <p:sp>
        <p:nvSpPr>
          <p:cNvPr id="41988" name="Notes Placeholder 2"/>
          <p:cNvSpPr>
            <a:spLocks noGrp="1"/>
          </p:cNvSpPr>
          <p:nvPr>
            <p:ph type="body" idx="1"/>
          </p:nvPr>
        </p:nvSpPr>
        <p:spPr>
          <a:xfrm>
            <a:off x="679768" y="4717631"/>
            <a:ext cx="5438140" cy="4465977"/>
          </a:xfrm>
          <a:noFill/>
        </p:spPr>
        <p:txBody>
          <a:bodyPr lIns="94061" tIns="47031" rIns="94061" bIns="47031"/>
          <a:lstStyle/>
          <a:p>
            <a:pPr eaLnBrk="1" hangingPunct="1">
              <a:spcBef>
                <a:spcPct val="0"/>
              </a:spcBef>
            </a:pPr>
            <a:endParaRPr lang="en-US" smtClean="0"/>
          </a:p>
        </p:txBody>
      </p:sp>
      <p:sp>
        <p:nvSpPr>
          <p:cNvPr id="717827" name="Slide Number Placeholder 3"/>
          <p:cNvSpPr txBox="1">
            <a:spLocks noGrp="1"/>
          </p:cNvSpPr>
          <p:nvPr/>
        </p:nvSpPr>
        <p:spPr bwMode="auto">
          <a:xfrm>
            <a:off x="3850443" y="9430091"/>
            <a:ext cx="2945659" cy="496411"/>
          </a:xfrm>
          <a:prstGeom prst="rect">
            <a:avLst/>
          </a:prstGeom>
          <a:noFill/>
          <a:ln>
            <a:miter lim="800000"/>
            <a:headEnd/>
            <a:tailEnd/>
          </a:ln>
        </p:spPr>
        <p:txBody>
          <a:bodyPr lIns="94061" tIns="47031" rIns="94061" bIns="47031" anchor="b"/>
          <a:lstStyle/>
          <a:p>
            <a:pPr algn="r">
              <a:defRPr/>
            </a:pPr>
            <a:fld id="{86C7B252-7005-4695-848A-85E7B2D062A9}" type="slidenum">
              <a:rPr lang="en-US" sz="1200">
                <a:latin typeface="+mn-lt"/>
              </a:rPr>
              <a:pPr algn="r">
                <a:defRPr/>
              </a:pPr>
              <a:t>9</a:t>
            </a:fld>
            <a:endParaRPr lang="en-US" sz="1200">
              <a:latin typeface="+mn-lt"/>
            </a:endParaRPr>
          </a:p>
        </p:txBody>
      </p:sp>
    </p:spTree>
    <p:extLst>
      <p:ext uri="{BB962C8B-B14F-4D97-AF65-F5344CB8AC3E}">
        <p14:creationId xmlns:p14="http://schemas.microsoft.com/office/powerpoint/2010/main" val="273335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Martha Donovan Hayward joined the Institute for Healthcare Improvement (</a:t>
            </a:r>
            <a:r>
              <a:rPr lang="en-GB" dirty="0" err="1" smtClean="0"/>
              <a:t>IHI</a:t>
            </a:r>
            <a:r>
              <a:rPr lang="en-GB" dirty="0" smtClean="0"/>
              <a:t>) in March 2011 as the Lead for Public and Patient Engagement. The focus of her work at </a:t>
            </a:r>
            <a:r>
              <a:rPr lang="en-GB" dirty="0" err="1" smtClean="0"/>
              <a:t>IHI</a:t>
            </a:r>
            <a:r>
              <a:rPr lang="en-GB" dirty="0" smtClean="0"/>
              <a:t> is to bring patients and families into the design of all work at </a:t>
            </a:r>
            <a:r>
              <a:rPr lang="en-GB" dirty="0" err="1" smtClean="0"/>
              <a:t>IHI</a:t>
            </a:r>
            <a:r>
              <a:rPr lang="en-GB" dirty="0" smtClean="0"/>
              <a:t> to accelerate improvement by engaging patients and their families at all levels of care, design and decision making. A cancer survivor herself, she is a founding board member of the </a:t>
            </a:r>
            <a:r>
              <a:rPr lang="en-GB" dirty="0" err="1" smtClean="0"/>
              <a:t>nonprofit</a:t>
            </a:r>
            <a:r>
              <a:rPr lang="en-GB" dirty="0" smtClean="0"/>
              <a:t> Women’s Health Exchange and served on the Patient and Family Advisory Council of Dana-Farber Cancer Institute in Boston. Her career experience includes over 20 years in communications, marketing and fundraising in the areas of health, politics, and education. Most recently, as Executive Director at The Partnership for Healthcare Excellence, she brought a particular focus on, and considerable experience in, the area of patient advocacy. </a:t>
            </a:r>
            <a:endParaRPr lang="en-GB" dirty="0"/>
          </a:p>
        </p:txBody>
      </p:sp>
      <p:sp>
        <p:nvSpPr>
          <p:cNvPr id="4" name="Slide Number Placeholder 3"/>
          <p:cNvSpPr>
            <a:spLocks noGrp="1"/>
          </p:cNvSpPr>
          <p:nvPr>
            <p:ph type="sldNum" sz="quarter" idx="10"/>
          </p:nvPr>
        </p:nvSpPr>
        <p:spPr/>
        <p:txBody>
          <a:bodyPr/>
          <a:lstStyle/>
          <a:p>
            <a:fld id="{0687E057-94C9-4E78-B174-45C81B3F3D1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50664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0506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056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2268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08245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129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109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5414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5465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74501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63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692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4378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668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0434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0278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AC966367-F132-4C09-8F66-6398913B8338}" type="datetimeFigureOut">
              <a:rPr lang="en-GB"/>
              <a:pPr>
                <a:defRPr/>
              </a:pPr>
              <a:t>22/10/2013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2B39E5B9-93F7-4211-927A-80BEF6D6E445}" type="slidenum">
              <a:rPr lang="en-GB"/>
              <a:pPr>
                <a:defRPr/>
              </a:pPr>
              <a:t>‹#›</a:t>
            </a:fld>
            <a:endParaRPr lang="en-GB"/>
          </a:p>
        </p:txBody>
      </p:sp>
    </p:spTree>
    <p:extLst>
      <p:ext uri="{BB962C8B-B14F-4D97-AF65-F5344CB8AC3E}">
        <p14:creationId xmlns:p14="http://schemas.microsoft.com/office/powerpoint/2010/main" val="248307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5194CFDC-7993-47E0-84B3-17659CE99636}" type="datetimeFigureOut">
              <a:rPr lang="en-GB"/>
              <a:pPr>
                <a:defRPr/>
              </a:pPr>
              <a:t>22/10/2013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BD020F29-A6BB-44C4-A6A6-3734A0948F23}" type="slidenum">
              <a:rPr lang="en-GB"/>
              <a:pPr>
                <a:defRPr/>
              </a:pPr>
              <a:t>‹#›</a:t>
            </a:fld>
            <a:endParaRPr lang="en-GB"/>
          </a:p>
        </p:txBody>
      </p:sp>
    </p:spTree>
    <p:extLst>
      <p:ext uri="{BB962C8B-B14F-4D97-AF65-F5344CB8AC3E}">
        <p14:creationId xmlns:p14="http://schemas.microsoft.com/office/powerpoint/2010/main" val="349931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B3E8F47E-0A41-4FB5-8BA7-794B7650B426}" type="datetimeFigureOut">
              <a:rPr lang="en-GB"/>
              <a:pPr>
                <a:defRPr/>
              </a:pPr>
              <a:t>22/10/2013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8FC20BF4-31FE-4704-9BCB-3FC178135850}" type="slidenum">
              <a:rPr lang="en-GB"/>
              <a:pPr>
                <a:defRPr/>
              </a:pPr>
              <a:t>‹#›</a:t>
            </a:fld>
            <a:endParaRPr lang="en-GB"/>
          </a:p>
        </p:txBody>
      </p:sp>
    </p:spTree>
    <p:extLst>
      <p:ext uri="{BB962C8B-B14F-4D97-AF65-F5344CB8AC3E}">
        <p14:creationId xmlns:p14="http://schemas.microsoft.com/office/powerpoint/2010/main" val="2687408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7FE68F72-AB69-4647-9B86-59BB64DE28A2}" type="datetimeFigureOut">
              <a:rPr lang="en-GB"/>
              <a:pPr>
                <a:defRPr/>
              </a:pPr>
              <a:t>22/10/2013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5BDF712D-3C82-453F-AC9D-118943E4ED7A}" type="slidenum">
              <a:rPr lang="en-GB"/>
              <a:pPr>
                <a:defRPr/>
              </a:pPr>
              <a:t>‹#›</a:t>
            </a:fld>
            <a:endParaRPr lang="en-GB"/>
          </a:p>
        </p:txBody>
      </p:sp>
    </p:spTree>
    <p:extLst>
      <p:ext uri="{BB962C8B-B14F-4D97-AF65-F5344CB8AC3E}">
        <p14:creationId xmlns:p14="http://schemas.microsoft.com/office/powerpoint/2010/main" val="3113514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8E35A8DB-583F-4E06-BAFD-A7D5635B45B7}" type="datetimeFigureOut">
              <a:rPr lang="en-GB"/>
              <a:pPr>
                <a:defRPr/>
              </a:pPr>
              <a:t>22/10/2013</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0D902566-6911-4734-8064-078B7FACF0C9}" type="slidenum">
              <a:rPr lang="en-GB"/>
              <a:pPr>
                <a:defRPr/>
              </a:pPr>
              <a:t>‹#›</a:t>
            </a:fld>
            <a:endParaRPr lang="en-GB"/>
          </a:p>
        </p:txBody>
      </p:sp>
    </p:spTree>
    <p:extLst>
      <p:ext uri="{BB962C8B-B14F-4D97-AF65-F5344CB8AC3E}">
        <p14:creationId xmlns:p14="http://schemas.microsoft.com/office/powerpoint/2010/main" val="3398444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5E00B011-0248-48E7-AA59-FA30E3B74418}" type="datetimeFigureOut">
              <a:rPr lang="en-GB"/>
              <a:pPr>
                <a:defRPr/>
              </a:pPr>
              <a:t>22/10/2013</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B65A9D55-262B-4EFA-BFFB-14D69C5310F2}" type="slidenum">
              <a:rPr lang="en-GB"/>
              <a:pPr>
                <a:defRPr/>
              </a:pPr>
              <a:t>‹#›</a:t>
            </a:fld>
            <a:endParaRPr lang="en-GB"/>
          </a:p>
        </p:txBody>
      </p:sp>
    </p:spTree>
    <p:extLst>
      <p:ext uri="{BB962C8B-B14F-4D97-AF65-F5344CB8AC3E}">
        <p14:creationId xmlns:p14="http://schemas.microsoft.com/office/powerpoint/2010/main" val="71348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9D58A519-3E64-4C16-A76A-D9E567954C2A}" type="datetimeFigureOut">
              <a:rPr lang="en-GB"/>
              <a:pPr>
                <a:defRPr/>
              </a:pPr>
              <a:t>22/10/2013</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45198860-681F-4CAF-A228-8F4CA7C651CC}" type="slidenum">
              <a:rPr lang="en-GB"/>
              <a:pPr>
                <a:defRPr/>
              </a:pPr>
              <a:t>‹#›</a:t>
            </a:fld>
            <a:endParaRPr lang="en-GB"/>
          </a:p>
        </p:txBody>
      </p:sp>
    </p:spTree>
    <p:extLst>
      <p:ext uri="{BB962C8B-B14F-4D97-AF65-F5344CB8AC3E}">
        <p14:creationId xmlns:p14="http://schemas.microsoft.com/office/powerpoint/2010/main" val="380658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4330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E7D12921-EF4D-44A5-856B-87B0D2C59510}" type="datetimeFigureOut">
              <a:rPr lang="en-GB"/>
              <a:pPr>
                <a:defRPr/>
              </a:pPr>
              <a:t>22/10/2013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D5603B5E-B92E-4565-A0AB-08261BA062DE}" type="slidenum">
              <a:rPr lang="en-GB"/>
              <a:pPr>
                <a:defRPr/>
              </a:pPr>
              <a:t>‹#›</a:t>
            </a:fld>
            <a:endParaRPr lang="en-GB"/>
          </a:p>
        </p:txBody>
      </p:sp>
    </p:spTree>
    <p:extLst>
      <p:ext uri="{BB962C8B-B14F-4D97-AF65-F5344CB8AC3E}">
        <p14:creationId xmlns:p14="http://schemas.microsoft.com/office/powerpoint/2010/main" val="895580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5C483FE5-ABE5-4BBC-8410-467DDDBDD8CA}" type="datetimeFigureOut">
              <a:rPr lang="en-GB"/>
              <a:pPr>
                <a:defRPr/>
              </a:pPr>
              <a:t>22/10/2013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FF01E3DB-312C-4255-A4B7-F6012EC05CE3}" type="slidenum">
              <a:rPr lang="en-GB"/>
              <a:pPr>
                <a:defRPr/>
              </a:pPr>
              <a:t>‹#›</a:t>
            </a:fld>
            <a:endParaRPr lang="en-GB"/>
          </a:p>
        </p:txBody>
      </p:sp>
    </p:spTree>
    <p:extLst>
      <p:ext uri="{BB962C8B-B14F-4D97-AF65-F5344CB8AC3E}">
        <p14:creationId xmlns:p14="http://schemas.microsoft.com/office/powerpoint/2010/main" val="411502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53FB8E36-365F-4E38-9718-C9CF1862DA72}" type="datetimeFigureOut">
              <a:rPr lang="en-GB"/>
              <a:pPr>
                <a:defRPr/>
              </a:pPr>
              <a:t>22/10/2013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82F50B31-F2A6-40D0-8EF1-EE03A4188457}" type="slidenum">
              <a:rPr lang="en-GB"/>
              <a:pPr>
                <a:defRPr/>
              </a:pPr>
              <a:t>‹#›</a:t>
            </a:fld>
            <a:endParaRPr lang="en-GB"/>
          </a:p>
        </p:txBody>
      </p:sp>
    </p:spTree>
    <p:extLst>
      <p:ext uri="{BB962C8B-B14F-4D97-AF65-F5344CB8AC3E}">
        <p14:creationId xmlns:p14="http://schemas.microsoft.com/office/powerpoint/2010/main" val="486644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F09FD2C6-5F71-4AE3-9D77-2485D9D50829}" type="datetimeFigureOut">
              <a:rPr lang="en-GB"/>
              <a:pPr>
                <a:defRPr/>
              </a:pPr>
              <a:t>22/10/2013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a:defRPr/>
            </a:pPr>
            <a:fld id="{7846D660-533C-4DC0-821E-0C5232903E38}" type="slidenum">
              <a:rPr lang="en-GB"/>
              <a:pPr>
                <a:defRPr/>
              </a:pPr>
              <a:t>‹#›</a:t>
            </a:fld>
            <a:endParaRPr lang="en-GB"/>
          </a:p>
        </p:txBody>
      </p:sp>
    </p:spTree>
    <p:extLst>
      <p:ext uri="{BB962C8B-B14F-4D97-AF65-F5344CB8AC3E}">
        <p14:creationId xmlns:p14="http://schemas.microsoft.com/office/powerpoint/2010/main" val="48198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254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665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367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634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5865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696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5720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3925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00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9183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5864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6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24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0851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3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734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622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65617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1138725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a:defRPr/>
            </a:pPr>
            <a:fld id="{5C326319-843A-4337-B055-BCC799A50AEE}" type="datetimeFigureOut">
              <a:rPr lang="en-GB"/>
              <a:pPr>
                <a:defRPr/>
              </a:pPr>
              <a:t>22/10/2013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defRPr>
            </a:lvl1pPr>
          </a:lstStyle>
          <a:p>
            <a:pPr>
              <a:defRPr/>
            </a:pPr>
            <a:fld id="{49B735CB-0BE8-418E-A60B-9F98B6AAFB7B}" type="slidenum">
              <a:rPr lang="en-GB"/>
              <a:pPr>
                <a:defRPr/>
              </a:pPr>
              <a:t>‹#›</a:t>
            </a:fld>
            <a:endParaRPr lang="en-GB"/>
          </a:p>
        </p:txBody>
      </p:sp>
    </p:spTree>
    <p:extLst>
      <p:ext uri="{BB962C8B-B14F-4D97-AF65-F5344CB8AC3E}">
        <p14:creationId xmlns:p14="http://schemas.microsoft.com/office/powerpoint/2010/main" val="19246856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1D6D9-F7C4-4934-97B6-96C412AF2FFE}" type="datetimeFigureOut">
              <a:rPr lang="en-GB" smtClean="0">
                <a:solidFill>
                  <a:prstClr val="black">
                    <a:tint val="75000"/>
                  </a:prstClr>
                </a:solidFill>
              </a:rPr>
              <a:pPr/>
              <a:t>22/10/2013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96A5A-5900-472B-90EC-5E01FF06AD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3668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550534"/>
            <a:ext cx="8352928" cy="4093428"/>
          </a:xfrm>
          <a:prstGeom prst="rect">
            <a:avLst/>
          </a:prstGeom>
        </p:spPr>
        <p:txBody>
          <a:bodyPr wrap="square">
            <a:spAutoFit/>
          </a:bodyPr>
          <a:lstStyle/>
          <a:p>
            <a:pPr algn="ctr">
              <a:spcAft>
                <a:spcPts val="1200"/>
              </a:spcAft>
            </a:pPr>
            <a:r>
              <a:rPr lang="en-GB" sz="4000" b="1" dirty="0">
                <a:latin typeface="Calibri" pitchFamily="34" charset="0"/>
                <a:cs typeface="Calibri" pitchFamily="34" charset="0"/>
              </a:rPr>
              <a:t>Patient Feedback –why </a:t>
            </a:r>
            <a:r>
              <a:rPr lang="en-GB" sz="4000" b="1" dirty="0" smtClean="0">
                <a:latin typeface="Calibri" pitchFamily="34" charset="0"/>
                <a:cs typeface="Calibri" pitchFamily="34" charset="0"/>
              </a:rPr>
              <a:t>bother?</a:t>
            </a:r>
          </a:p>
          <a:p>
            <a:pPr algn="ctr">
              <a:spcAft>
                <a:spcPts val="1200"/>
              </a:spcAft>
            </a:pPr>
            <a:r>
              <a:rPr lang="en-GB" sz="4000" b="1" dirty="0" smtClean="0">
                <a:latin typeface="Calibri" pitchFamily="34" charset="0"/>
                <a:cs typeface="Calibri" pitchFamily="34" charset="0"/>
              </a:rPr>
              <a:t>Setting </a:t>
            </a:r>
            <a:r>
              <a:rPr lang="en-GB" sz="4000" b="1" dirty="0">
                <a:latin typeface="Calibri" pitchFamily="34" charset="0"/>
                <a:cs typeface="Calibri" pitchFamily="34" charset="0"/>
              </a:rPr>
              <a:t>the national </a:t>
            </a:r>
            <a:r>
              <a:rPr lang="en-GB" sz="4000" b="1" dirty="0" smtClean="0">
                <a:latin typeface="Calibri" pitchFamily="34" charset="0"/>
                <a:cs typeface="Calibri" pitchFamily="34" charset="0"/>
              </a:rPr>
              <a:t>context</a:t>
            </a:r>
            <a:endParaRPr lang="en-GB" sz="2000" dirty="0" smtClean="0">
              <a:latin typeface="Calibri" pitchFamily="34" charset="0"/>
              <a:cs typeface="Calibri" pitchFamily="34" charset="0"/>
            </a:endParaRPr>
          </a:p>
          <a:p>
            <a:pPr lvl="0" algn="ctr"/>
            <a:r>
              <a:rPr lang="en-GB" sz="3200" dirty="0" smtClean="0">
                <a:solidFill>
                  <a:schemeClr val="tx1">
                    <a:lumMod val="95000"/>
                    <a:lumOff val="5000"/>
                  </a:schemeClr>
                </a:solidFill>
                <a:latin typeface="Calibri" pitchFamily="34" charset="0"/>
                <a:cs typeface="Calibri" pitchFamily="34" charset="0"/>
              </a:rPr>
              <a:t>Jason Leitch</a:t>
            </a:r>
          </a:p>
          <a:p>
            <a:pPr lvl="0" algn="ctr"/>
            <a:r>
              <a:rPr lang="en-GB" sz="3200" dirty="0" smtClean="0">
                <a:solidFill>
                  <a:schemeClr val="tx1">
                    <a:lumMod val="95000"/>
                    <a:lumOff val="5000"/>
                  </a:schemeClr>
                </a:solidFill>
                <a:latin typeface="Calibri" pitchFamily="34" charset="0"/>
                <a:cs typeface="Calibri" pitchFamily="34" charset="0"/>
              </a:rPr>
              <a:t>Clinical Director</a:t>
            </a:r>
          </a:p>
          <a:p>
            <a:pPr lvl="0" algn="ctr"/>
            <a:r>
              <a:rPr lang="en-GB" sz="3200" dirty="0" smtClean="0">
                <a:solidFill>
                  <a:schemeClr val="tx1">
                    <a:lumMod val="95000"/>
                    <a:lumOff val="5000"/>
                  </a:schemeClr>
                </a:solidFill>
                <a:latin typeface="Calibri" pitchFamily="34" charset="0"/>
                <a:cs typeface="Calibri" pitchFamily="34" charset="0"/>
              </a:rPr>
              <a:t>The </a:t>
            </a:r>
            <a:r>
              <a:rPr lang="en-GB" sz="3200" dirty="0">
                <a:solidFill>
                  <a:schemeClr val="tx1">
                    <a:lumMod val="95000"/>
                    <a:lumOff val="5000"/>
                  </a:schemeClr>
                </a:solidFill>
                <a:latin typeface="Calibri" pitchFamily="34" charset="0"/>
                <a:cs typeface="Calibri" pitchFamily="34" charset="0"/>
              </a:rPr>
              <a:t>Quality </a:t>
            </a:r>
            <a:r>
              <a:rPr lang="en-GB" sz="3200" dirty="0" smtClean="0">
                <a:solidFill>
                  <a:schemeClr val="tx1">
                    <a:lumMod val="95000"/>
                    <a:lumOff val="5000"/>
                  </a:schemeClr>
                </a:solidFill>
                <a:latin typeface="Calibri" pitchFamily="34" charset="0"/>
                <a:cs typeface="Calibri" pitchFamily="34" charset="0"/>
              </a:rPr>
              <a:t>Unit, Scottish Government </a:t>
            </a:r>
          </a:p>
          <a:p>
            <a:pPr lvl="0" algn="ctr"/>
            <a:endParaRPr lang="en-GB" sz="3200" dirty="0">
              <a:solidFill>
                <a:schemeClr val="tx1">
                  <a:lumMod val="95000"/>
                  <a:lumOff val="5000"/>
                </a:schemeClr>
              </a:solidFill>
              <a:latin typeface="Calibri" pitchFamily="34" charset="0"/>
              <a:cs typeface="Calibri" pitchFamily="34" charset="0"/>
            </a:endParaRPr>
          </a:p>
          <a:p>
            <a:pPr lvl="0" algn="ctr"/>
            <a:r>
              <a:rPr lang="en-GB" sz="3200" dirty="0" smtClean="0">
                <a:solidFill>
                  <a:schemeClr val="tx1">
                    <a:lumMod val="95000"/>
                    <a:lumOff val="5000"/>
                  </a:schemeClr>
                </a:solidFill>
                <a:latin typeface="Calibri" pitchFamily="34" charset="0"/>
                <a:cs typeface="Calibri" pitchFamily="34" charset="0"/>
              </a:rPr>
              <a:t>          @</a:t>
            </a:r>
            <a:r>
              <a:rPr lang="en-GB" sz="3200" dirty="0" err="1" smtClean="0">
                <a:solidFill>
                  <a:schemeClr val="tx1">
                    <a:lumMod val="95000"/>
                    <a:lumOff val="5000"/>
                  </a:schemeClr>
                </a:solidFill>
                <a:latin typeface="Calibri" pitchFamily="34" charset="0"/>
                <a:cs typeface="Calibri" pitchFamily="34" charset="0"/>
              </a:rPr>
              <a:t>jasonleitch</a:t>
            </a:r>
            <a:endParaRPr lang="en-GB" sz="3200" dirty="0">
              <a:solidFill>
                <a:schemeClr val="tx1">
                  <a:lumMod val="95000"/>
                  <a:lumOff val="5000"/>
                </a:schemeClr>
              </a:solidFill>
              <a:latin typeface="Calibri" pitchFamily="34" charset="0"/>
              <a:cs typeface="Calibri"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59832" y="4969970"/>
            <a:ext cx="830812" cy="67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09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188640"/>
            <a:ext cx="8229600" cy="1143000"/>
          </a:xfrm>
        </p:spPr>
        <p:txBody>
          <a:bodyPr/>
          <a:lstStyle/>
          <a:p>
            <a:pPr eaLnBrk="1" hangingPunct="1"/>
            <a:r>
              <a:rPr lang="en-GB" b="1" dirty="0" smtClean="0">
                <a:latin typeface="Calibri" pitchFamily="34" charset="0"/>
                <a:cs typeface="Calibri" pitchFamily="34" charset="0"/>
              </a:rPr>
              <a:t>What is Person-centred Care?</a:t>
            </a:r>
          </a:p>
        </p:txBody>
      </p:sp>
      <p:graphicFrame>
        <p:nvGraphicFramePr>
          <p:cNvPr id="2" name="Diagram 1"/>
          <p:cNvGraphicFramePr/>
          <p:nvPr>
            <p:extLst>
              <p:ext uri="{D42A27DB-BD31-4B8C-83A1-F6EECF244321}">
                <p14:modId xmlns:p14="http://schemas.microsoft.com/office/powerpoint/2010/main" val="2625117205"/>
              </p:ext>
            </p:extLst>
          </p:nvPr>
        </p:nvGraphicFramePr>
        <p:xfrm>
          <a:off x="827584" y="1124744"/>
          <a:ext cx="727280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4936" y="3314575"/>
            <a:ext cx="1224136" cy="970617"/>
          </a:xfrm>
          <a:prstGeom prst="rect">
            <a:avLst/>
          </a:prstGeom>
          <a:ln>
            <a:noFill/>
          </a:ln>
          <a:effectLst>
            <a:softEdge rad="112500"/>
          </a:effectLst>
        </p:spPr>
      </p:pic>
    </p:spTree>
    <p:extLst>
      <p:ext uri="{BB962C8B-B14F-4D97-AF65-F5344CB8AC3E}">
        <p14:creationId xmlns:p14="http://schemas.microsoft.com/office/powerpoint/2010/main" val="3834512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11560" y="2636912"/>
            <a:ext cx="7772400" cy="1470025"/>
          </a:xfrm>
        </p:spPr>
        <p:txBody>
          <a:bodyPr/>
          <a:lstStyle/>
          <a:p>
            <a:pPr eaLnBrk="1" hangingPunct="1"/>
            <a:r>
              <a:rPr lang="en-GB" sz="4900" b="1" dirty="0" smtClean="0">
                <a:effectLst>
                  <a:outerShdw blurRad="38100" dist="38100" dir="2700000" algn="tl">
                    <a:srgbClr val="000000">
                      <a:alpha val="43137"/>
                    </a:srgbClr>
                  </a:outerShdw>
                </a:effectLst>
                <a:latin typeface="Calibri" pitchFamily="34" charset="0"/>
                <a:cs typeface="Calibri" pitchFamily="34" charset="0"/>
              </a:rPr>
              <a:t>Understanding the Patient Experience</a:t>
            </a:r>
            <a:br>
              <a:rPr lang="en-GB" sz="4900" b="1" dirty="0" smtClean="0">
                <a:effectLst>
                  <a:outerShdw blurRad="38100" dist="38100" dir="2700000" algn="tl">
                    <a:srgbClr val="000000">
                      <a:alpha val="43137"/>
                    </a:srgbClr>
                  </a:outerShdw>
                </a:effectLst>
                <a:latin typeface="Calibri" pitchFamily="34" charset="0"/>
                <a:cs typeface="Calibri" pitchFamily="34" charset="0"/>
              </a:rPr>
            </a:br>
            <a:endParaRPr lang="en-GB" sz="4900" b="1" dirty="0" smtClean="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881565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72182" y="116632"/>
            <a:ext cx="3731493" cy="66542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809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idx="4294967295"/>
          </p:nvPr>
        </p:nvSpPr>
        <p:spPr>
          <a:xfrm>
            <a:off x="683568" y="-99392"/>
            <a:ext cx="7772400" cy="1470025"/>
          </a:xfrm>
        </p:spPr>
        <p:txBody>
          <a:bodyPr/>
          <a:lstStyle/>
          <a:p>
            <a:pPr eaLnBrk="1" hangingPunct="1"/>
            <a:r>
              <a:rPr lang="en-US" sz="4800" b="1" dirty="0" smtClean="0">
                <a:latin typeface="Calibri" pitchFamily="34" charset="0"/>
                <a:cs typeface="Calibri" pitchFamily="34" charset="0"/>
              </a:rPr>
              <a:t>A Powerful Evolution</a:t>
            </a:r>
          </a:p>
        </p:txBody>
      </p:sp>
      <p:sp>
        <p:nvSpPr>
          <p:cNvPr id="48131" name="Subtitle 2"/>
          <p:cNvSpPr>
            <a:spLocks noGrp="1"/>
          </p:cNvSpPr>
          <p:nvPr>
            <p:ph type="subTitle" idx="4294967295"/>
          </p:nvPr>
        </p:nvSpPr>
        <p:spPr>
          <a:xfrm>
            <a:off x="4012199" y="2204864"/>
            <a:ext cx="4896544" cy="3168352"/>
          </a:xfrm>
        </p:spPr>
        <p:txBody>
          <a:bodyPr/>
          <a:lstStyle/>
          <a:p>
            <a:pPr marL="0" indent="0" algn="ctr" eaLnBrk="1" hangingPunct="1">
              <a:lnSpc>
                <a:spcPct val="80000"/>
              </a:lnSpc>
              <a:buFontTx/>
              <a:buNone/>
            </a:pPr>
            <a:r>
              <a:rPr lang="en-US" sz="5400" dirty="0" smtClean="0">
                <a:solidFill>
                  <a:schemeClr val="tx2"/>
                </a:solidFill>
                <a:latin typeface="Calibri" pitchFamily="34" charset="0"/>
                <a:cs typeface="Calibri" pitchFamily="34" charset="0"/>
              </a:rPr>
              <a:t>“Do it to me.</a:t>
            </a:r>
          </a:p>
          <a:p>
            <a:pPr marL="0" indent="0" algn="ctr" eaLnBrk="1" hangingPunct="1">
              <a:lnSpc>
                <a:spcPct val="80000"/>
              </a:lnSpc>
              <a:buFontTx/>
              <a:buNone/>
            </a:pPr>
            <a:r>
              <a:rPr lang="en-US" sz="5400" dirty="0" smtClean="0">
                <a:solidFill>
                  <a:schemeClr val="tx2"/>
                </a:solidFill>
                <a:latin typeface="Calibri" pitchFamily="34" charset="0"/>
                <a:cs typeface="Calibri" pitchFamily="34" charset="0"/>
              </a:rPr>
              <a:t>Do it for me.</a:t>
            </a:r>
          </a:p>
          <a:p>
            <a:pPr marL="0" indent="0" algn="ctr" eaLnBrk="1" hangingPunct="1">
              <a:lnSpc>
                <a:spcPct val="80000"/>
              </a:lnSpc>
              <a:buFontTx/>
              <a:buNone/>
            </a:pPr>
            <a:r>
              <a:rPr lang="en-US" sz="5400" dirty="0" smtClean="0">
                <a:solidFill>
                  <a:schemeClr val="tx2"/>
                </a:solidFill>
                <a:latin typeface="Calibri" pitchFamily="34" charset="0"/>
                <a:cs typeface="Calibri" pitchFamily="34" charset="0"/>
              </a:rPr>
              <a:t>Do it with me.”</a:t>
            </a:r>
          </a:p>
          <a:p>
            <a:pPr marL="0" indent="0" algn="r" eaLnBrk="1" hangingPunct="1">
              <a:lnSpc>
                <a:spcPct val="80000"/>
              </a:lnSpc>
              <a:buFontTx/>
              <a:buNone/>
            </a:pPr>
            <a:r>
              <a:rPr lang="en-US" sz="2500" dirty="0" smtClean="0">
                <a:latin typeface="Calibri" pitchFamily="34" charset="0"/>
                <a:cs typeface="Calibri" pitchFamily="34" charset="0"/>
              </a:rPr>
              <a:t>Martha Hayward</a:t>
            </a:r>
          </a:p>
          <a:p>
            <a:pPr marL="0" indent="0" algn="r" eaLnBrk="1" hangingPunct="1">
              <a:lnSpc>
                <a:spcPct val="80000"/>
              </a:lnSpc>
              <a:buFontTx/>
              <a:buNone/>
            </a:pPr>
            <a:r>
              <a:rPr lang="en-US" sz="2500" dirty="0" smtClean="0">
                <a:latin typeface="Calibri" pitchFamily="34" charset="0"/>
                <a:cs typeface="Calibri" pitchFamily="34" charset="0"/>
              </a:rPr>
              <a:t>Patient Advocate</a:t>
            </a:r>
          </a:p>
        </p:txBody>
      </p:sp>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176" y="1196752"/>
            <a:ext cx="3999023" cy="50121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3855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6" r="2781"/>
          <a:stretch/>
        </p:blipFill>
        <p:spPr bwMode="auto">
          <a:xfrm>
            <a:off x="539552" y="476672"/>
            <a:ext cx="8106711" cy="532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021388"/>
            <a:ext cx="27432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20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779886" cy="58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420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88863" y="116632"/>
            <a:ext cx="8885945" cy="66352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48142"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ysClr val="windowText" lastClr="000000"/>
                </a:solidFill>
                <a:latin typeface="Calibri"/>
              </a:rPr>
              <a:t>Problems</a:t>
            </a:r>
            <a:endParaRPr lang="en-GB" b="1" dirty="0">
              <a:solidFill>
                <a:sysClr val="windowText" lastClr="000000"/>
              </a:solidFill>
              <a:latin typeface="Calibri"/>
            </a:endParaRPr>
          </a:p>
        </p:txBody>
      </p:sp>
      <p:sp>
        <p:nvSpPr>
          <p:cNvPr id="6" name="Rectangle 5"/>
          <p:cNvSpPr/>
          <p:nvPr/>
        </p:nvSpPr>
        <p:spPr>
          <a:xfrm>
            <a:off x="2276942" y="2344669"/>
            <a:ext cx="4572000" cy="1754326"/>
          </a:xfrm>
          <a:prstGeom prst="rect">
            <a:avLst/>
          </a:prstGeom>
          <a:solidFill>
            <a:schemeClr val="bg1">
              <a:alpha val="46000"/>
            </a:schemeClr>
          </a:solidFill>
        </p:spPr>
        <p:txBody>
          <a:bodyPr>
            <a:spAutoFit/>
          </a:bodyPr>
          <a:lstStyle/>
          <a:p>
            <a:pPr algn="ctr"/>
            <a:r>
              <a:rPr lang="en-GB"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Patient safety problems exist throughout the NHS </a:t>
            </a:r>
            <a:endParaRPr lang="en-GB" sz="36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6"/>
          <p:cNvSpPr/>
          <p:nvPr/>
        </p:nvSpPr>
        <p:spPr>
          <a:xfrm>
            <a:off x="1873416" y="2972717"/>
            <a:ext cx="5353325" cy="646331"/>
          </a:xfrm>
          <a:prstGeom prst="rect">
            <a:avLst/>
          </a:prstGeom>
          <a:solidFill>
            <a:schemeClr val="bg1">
              <a:alpha val="46000"/>
            </a:schemeClr>
          </a:solidFill>
        </p:spPr>
        <p:txBody>
          <a:bodyPr wrap="none">
            <a:spAutoFit/>
          </a:bodyPr>
          <a:lstStyle/>
          <a:p>
            <a:pPr algn="ctr"/>
            <a:r>
              <a:rPr lang="en-GB"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NHS staff are not to blame </a:t>
            </a:r>
            <a:endParaRPr lang="en-GB" sz="36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Rectangle 7"/>
          <p:cNvSpPr/>
          <p:nvPr/>
        </p:nvSpPr>
        <p:spPr>
          <a:xfrm>
            <a:off x="1796112" y="3034199"/>
            <a:ext cx="5983176" cy="646331"/>
          </a:xfrm>
          <a:prstGeom prst="rect">
            <a:avLst/>
          </a:prstGeom>
          <a:solidFill>
            <a:schemeClr val="bg1">
              <a:alpha val="46000"/>
            </a:schemeClr>
          </a:solidFill>
        </p:spPr>
        <p:txBody>
          <a:bodyPr wrap="none">
            <a:spAutoFit/>
          </a:bodyPr>
          <a:lstStyle/>
          <a:p>
            <a:pPr algn="ctr"/>
            <a:r>
              <a:rPr lang="en-GB"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Incorrect priorities do damage</a:t>
            </a:r>
            <a:endParaRPr lang="en-GB" sz="36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Rectangle 8"/>
          <p:cNvSpPr/>
          <p:nvPr/>
        </p:nvSpPr>
        <p:spPr>
          <a:xfrm>
            <a:off x="2271912" y="2621667"/>
            <a:ext cx="5116401" cy="1200329"/>
          </a:xfrm>
          <a:prstGeom prst="rect">
            <a:avLst/>
          </a:prstGeom>
          <a:solidFill>
            <a:schemeClr val="bg1">
              <a:alpha val="46000"/>
            </a:schemeClr>
          </a:solidFill>
        </p:spPr>
        <p:txBody>
          <a:bodyPr wrap="none">
            <a:spAutoFit/>
          </a:bodyPr>
          <a:lstStyle/>
          <a:p>
            <a:pPr algn="ctr"/>
            <a:r>
              <a:rPr lang="en-GB"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With too many in charge, </a:t>
            </a:r>
          </a:p>
          <a:p>
            <a:pPr algn="ctr"/>
            <a:r>
              <a:rPr lang="en-GB"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no one is</a:t>
            </a:r>
          </a:p>
        </p:txBody>
      </p:sp>
      <p:sp>
        <p:nvSpPr>
          <p:cNvPr id="10" name="Rectangle 9"/>
          <p:cNvSpPr/>
          <p:nvPr/>
        </p:nvSpPr>
        <p:spPr>
          <a:xfrm>
            <a:off x="2167937" y="2621666"/>
            <a:ext cx="5355486" cy="1200329"/>
          </a:xfrm>
          <a:prstGeom prst="rect">
            <a:avLst/>
          </a:prstGeom>
          <a:solidFill>
            <a:schemeClr val="bg1">
              <a:alpha val="46000"/>
            </a:schemeClr>
          </a:solidFill>
        </p:spPr>
        <p:txBody>
          <a:bodyPr wrap="square">
            <a:spAutoFit/>
          </a:bodyPr>
          <a:lstStyle/>
          <a:p>
            <a:pPr algn="ctr"/>
            <a:r>
              <a:rPr lang="en-GB" sz="3600" b="1"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Fear is toxic to both safety and improvement</a:t>
            </a:r>
            <a:endParaRPr lang="en-GB" sz="36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4907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142"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ysClr val="windowText" lastClr="000000"/>
                </a:solidFill>
                <a:latin typeface="Calibri"/>
              </a:rPr>
              <a:t>Solutions</a:t>
            </a:r>
            <a:endParaRPr lang="en-GB" b="1" dirty="0">
              <a:solidFill>
                <a:sysClr val="windowText" lastClr="000000"/>
              </a:solidFill>
              <a:latin typeface="Calibri"/>
            </a:endParaRPr>
          </a:p>
        </p:txBody>
      </p:sp>
      <p:graphicFrame>
        <p:nvGraphicFramePr>
          <p:cNvPr id="8" name="Diagram 7"/>
          <p:cNvGraphicFramePr/>
          <p:nvPr>
            <p:extLst>
              <p:ext uri="{D42A27DB-BD31-4B8C-83A1-F6EECF244321}">
                <p14:modId xmlns:p14="http://schemas.microsoft.com/office/powerpoint/2010/main" val="2535892693"/>
              </p:ext>
            </p:extLst>
          </p:nvPr>
        </p:nvGraphicFramePr>
        <p:xfrm>
          <a:off x="890534" y="1124744"/>
          <a:ext cx="734481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24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bwMode="auto">
          <a:xfrm>
            <a:off x="162384" y="2996952"/>
            <a:ext cx="8743829" cy="331236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52048" y="1772816"/>
            <a:ext cx="6768752" cy="830997"/>
          </a:xfrm>
          <a:prstGeom prst="rect">
            <a:avLst/>
          </a:prstGeom>
        </p:spPr>
        <p:txBody>
          <a:bodyPr wrap="square">
            <a:spAutoFit/>
          </a:bodyPr>
          <a:lstStyle/>
          <a:p>
            <a:pPr algn="ctr"/>
            <a:r>
              <a:rPr lang="en-GB" sz="2400" dirty="0" smtClean="0">
                <a:latin typeface="Calibri" pitchFamily="34" charset="0"/>
                <a:cs typeface="Calibri" pitchFamily="34" charset="0"/>
              </a:rPr>
              <a:t>“Overall </a:t>
            </a:r>
            <a:r>
              <a:rPr lang="en-GB" sz="2400" b="1" dirty="0">
                <a:effectLst>
                  <a:outerShdw blurRad="38100" dist="38100" dir="2700000" algn="tl">
                    <a:srgbClr val="000000">
                      <a:alpha val="43137"/>
                    </a:srgbClr>
                  </a:outerShdw>
                </a:effectLst>
                <a:latin typeface="Calibri" pitchFamily="34" charset="0"/>
                <a:cs typeface="Calibri" pitchFamily="34" charset="0"/>
              </a:rPr>
              <a:t>80 per cent of patients </a:t>
            </a:r>
            <a:r>
              <a:rPr lang="en-GB" sz="2400" dirty="0">
                <a:latin typeface="Calibri" pitchFamily="34" charset="0"/>
                <a:cs typeface="Calibri" pitchFamily="34" charset="0"/>
              </a:rPr>
              <a:t>rated their admission to hospital as either excellent or </a:t>
            </a:r>
            <a:r>
              <a:rPr lang="en-GB" sz="2400" dirty="0" smtClean="0">
                <a:latin typeface="Calibri" pitchFamily="34" charset="0"/>
                <a:cs typeface="Calibri" pitchFamily="34" charset="0"/>
              </a:rPr>
              <a:t>good” </a:t>
            </a:r>
            <a:endParaRPr lang="en-GB" sz="2400" dirty="0">
              <a:latin typeface="Calibri" pitchFamily="34" charset="0"/>
              <a:cs typeface="Calibri" pitchFamily="34" charset="0"/>
            </a:endParaRPr>
          </a:p>
        </p:txBody>
      </p:sp>
      <p:sp>
        <p:nvSpPr>
          <p:cNvPr id="3" name="Rectangle 2"/>
          <p:cNvSpPr/>
          <p:nvPr/>
        </p:nvSpPr>
        <p:spPr>
          <a:xfrm>
            <a:off x="251520" y="188640"/>
            <a:ext cx="8654693" cy="1200329"/>
          </a:xfrm>
          <a:prstGeom prst="rect">
            <a:avLst/>
          </a:prstGeom>
        </p:spPr>
        <p:txBody>
          <a:bodyPr wrap="square">
            <a:spAutoFit/>
          </a:bodyPr>
          <a:lstStyle/>
          <a:p>
            <a:pPr algn="ctr"/>
            <a:r>
              <a:rPr lang="en-GB" sz="3600" b="1" dirty="0">
                <a:latin typeface="Calibri" pitchFamily="34" charset="0"/>
                <a:cs typeface="Calibri" pitchFamily="34" charset="0"/>
              </a:rPr>
              <a:t>2012 Scottish Inpatient </a:t>
            </a:r>
            <a:r>
              <a:rPr lang="en-GB" sz="3600" b="1" dirty="0" smtClean="0">
                <a:latin typeface="Calibri" pitchFamily="34" charset="0"/>
                <a:cs typeface="Calibri" pitchFamily="34" charset="0"/>
              </a:rPr>
              <a:t>Patient </a:t>
            </a:r>
            <a:r>
              <a:rPr lang="en-GB" sz="3600" b="1" dirty="0">
                <a:latin typeface="Calibri" pitchFamily="34" charset="0"/>
                <a:cs typeface="Calibri" pitchFamily="34" charset="0"/>
              </a:rPr>
              <a:t>Experience Survey</a:t>
            </a:r>
          </a:p>
        </p:txBody>
      </p:sp>
    </p:spTree>
    <p:extLst>
      <p:ext uri="{BB962C8B-B14F-4D97-AF65-F5344CB8AC3E}">
        <p14:creationId xmlns:p14="http://schemas.microsoft.com/office/powerpoint/2010/main" val="409744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67" y="2104344"/>
            <a:ext cx="8304197" cy="4426728"/>
          </a:xfrm>
          <a:prstGeom prst="rect">
            <a:avLst/>
          </a:prstGeom>
        </p:spPr>
      </p:pic>
      <p:sp>
        <p:nvSpPr>
          <p:cNvPr id="9" name="Rectangle 8"/>
          <p:cNvSpPr/>
          <p:nvPr/>
        </p:nvSpPr>
        <p:spPr>
          <a:xfrm>
            <a:off x="251520" y="188640"/>
            <a:ext cx="8654693" cy="646331"/>
          </a:xfrm>
          <a:prstGeom prst="rect">
            <a:avLst/>
          </a:prstGeom>
        </p:spPr>
        <p:txBody>
          <a:bodyPr wrap="square">
            <a:spAutoFit/>
          </a:bodyPr>
          <a:lstStyle/>
          <a:p>
            <a:pPr algn="ctr"/>
            <a:r>
              <a:rPr lang="en-GB" sz="3600" b="1" dirty="0">
                <a:latin typeface="Calibri" pitchFamily="34" charset="0"/>
                <a:cs typeface="Calibri" pitchFamily="34" charset="0"/>
              </a:rPr>
              <a:t>2012 </a:t>
            </a:r>
            <a:r>
              <a:rPr lang="en-GB" sz="3600" b="1" dirty="0" smtClean="0">
                <a:latin typeface="Calibri" pitchFamily="34" charset="0"/>
                <a:cs typeface="Calibri" pitchFamily="34" charset="0"/>
              </a:rPr>
              <a:t>Survey: Ward Environment</a:t>
            </a:r>
            <a:endParaRPr lang="en-GB" sz="3600" b="1" dirty="0">
              <a:latin typeface="Calibri" pitchFamily="34" charset="0"/>
              <a:cs typeface="Calibri" pitchFamily="34" charset="0"/>
            </a:endParaRPr>
          </a:p>
        </p:txBody>
      </p:sp>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15717" y="1125492"/>
            <a:ext cx="1008111" cy="9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48164" y="1140595"/>
            <a:ext cx="936104" cy="92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9" y="2899424"/>
            <a:ext cx="3672408" cy="2677656"/>
          </a:xfrm>
          <a:prstGeom prst="rect">
            <a:avLst/>
          </a:prstGeom>
          <a:solidFill>
            <a:schemeClr val="bg1">
              <a:alpha val="55000"/>
            </a:schemeClr>
          </a:solidFill>
          <a:effectLst>
            <a:softEdge rad="63500"/>
          </a:effectLst>
        </p:spPr>
        <p:txBody>
          <a:bodyPr wrap="square" rtlCol="0">
            <a:spAutoFit/>
          </a:bodyPr>
          <a:lstStyle/>
          <a:p>
            <a:endParaRPr lang="en-GB" sz="2400" b="1" dirty="0" smtClean="0">
              <a:latin typeface="Calibri" pitchFamily="34" charset="0"/>
              <a:cs typeface="Calibri" pitchFamily="34" charset="0"/>
            </a:endParaRPr>
          </a:p>
          <a:p>
            <a:pPr algn="ctr"/>
            <a:r>
              <a:rPr lang="en-GB" sz="2400" b="1" dirty="0" smtClean="0">
                <a:latin typeface="Calibri" pitchFamily="34" charset="0"/>
                <a:cs typeface="Calibri" pitchFamily="34" charset="0"/>
              </a:rPr>
              <a:t>Cleanliness</a:t>
            </a:r>
          </a:p>
          <a:p>
            <a:pPr algn="ctr"/>
            <a:endParaRPr lang="en-GB" sz="2400" b="1" dirty="0" smtClean="0">
              <a:latin typeface="Calibri" pitchFamily="34" charset="0"/>
              <a:cs typeface="Calibri" pitchFamily="34" charset="0"/>
            </a:endParaRPr>
          </a:p>
          <a:p>
            <a:pPr algn="ctr"/>
            <a:endParaRPr lang="en-GB" sz="2400" b="1" dirty="0" smtClean="0">
              <a:latin typeface="Calibri" pitchFamily="34" charset="0"/>
              <a:cs typeface="Calibri" pitchFamily="34" charset="0"/>
            </a:endParaRPr>
          </a:p>
          <a:p>
            <a:pPr algn="ctr"/>
            <a:r>
              <a:rPr lang="en-GB" sz="2400" b="1" dirty="0" smtClean="0">
                <a:latin typeface="Calibri" pitchFamily="34" charset="0"/>
                <a:cs typeface="Calibri" pitchFamily="34" charset="0"/>
              </a:rPr>
              <a:t>Overall environment</a:t>
            </a:r>
          </a:p>
          <a:p>
            <a:endParaRPr lang="en-GB" sz="2400" b="1" dirty="0" smtClean="0">
              <a:latin typeface="Calibri" pitchFamily="34" charset="0"/>
              <a:cs typeface="Calibri" pitchFamily="34" charset="0"/>
            </a:endParaRPr>
          </a:p>
          <a:p>
            <a:endParaRPr lang="en-GB" sz="2400" b="1" dirty="0">
              <a:latin typeface="Calibri" pitchFamily="34" charset="0"/>
              <a:cs typeface="Calibri" pitchFamily="34" charset="0"/>
            </a:endParaRPr>
          </a:p>
        </p:txBody>
      </p:sp>
      <p:sp>
        <p:nvSpPr>
          <p:cNvPr id="15" name="TextBox 14"/>
          <p:cNvSpPr txBox="1"/>
          <p:nvPr/>
        </p:nvSpPr>
        <p:spPr>
          <a:xfrm>
            <a:off x="4499992" y="2899424"/>
            <a:ext cx="4032449" cy="2677656"/>
          </a:xfrm>
          <a:prstGeom prst="rect">
            <a:avLst/>
          </a:prstGeom>
          <a:solidFill>
            <a:schemeClr val="bg1">
              <a:alpha val="54000"/>
            </a:schemeClr>
          </a:solidFill>
          <a:effectLst>
            <a:softEdge rad="63500"/>
          </a:effectLst>
        </p:spPr>
        <p:txBody>
          <a:bodyPr wrap="square" rtlCol="0">
            <a:spAutoFit/>
          </a:bodyPr>
          <a:lstStyle/>
          <a:p>
            <a:endParaRPr lang="en-GB" sz="2400" b="1" dirty="0" smtClean="0">
              <a:latin typeface="Calibri" pitchFamily="34" charset="0"/>
              <a:cs typeface="Calibri" pitchFamily="34" charset="0"/>
            </a:endParaRPr>
          </a:p>
          <a:p>
            <a:pPr algn="ctr"/>
            <a:r>
              <a:rPr lang="en-GB" sz="2400" b="1" dirty="0" smtClean="0">
                <a:latin typeface="Calibri" pitchFamily="34" charset="0"/>
                <a:cs typeface="Calibri" pitchFamily="34" charset="0"/>
              </a:rPr>
              <a:t>Noise </a:t>
            </a:r>
            <a:r>
              <a:rPr lang="en-GB" sz="2400" b="1" dirty="0">
                <a:latin typeface="Calibri" pitchFamily="34" charset="0"/>
                <a:cs typeface="Calibri" pitchFamily="34" charset="0"/>
              </a:rPr>
              <a:t>at </a:t>
            </a:r>
            <a:r>
              <a:rPr lang="en-GB" sz="2400" b="1" dirty="0" smtClean="0">
                <a:latin typeface="Calibri" pitchFamily="34" charset="0"/>
                <a:cs typeface="Calibri" pitchFamily="34" charset="0"/>
              </a:rPr>
              <a:t>night</a:t>
            </a:r>
          </a:p>
          <a:p>
            <a:pPr algn="ctr"/>
            <a:endParaRPr lang="en-GB" sz="2400" b="1" dirty="0" smtClean="0">
              <a:latin typeface="Calibri" pitchFamily="34" charset="0"/>
              <a:cs typeface="Calibri" pitchFamily="34" charset="0"/>
            </a:endParaRPr>
          </a:p>
          <a:p>
            <a:pPr algn="ctr"/>
            <a:r>
              <a:rPr lang="en-GB" sz="2400" b="1" dirty="0" smtClean="0">
                <a:latin typeface="Calibri" pitchFamily="34" charset="0"/>
                <a:cs typeface="Calibri" pitchFamily="34" charset="0"/>
              </a:rPr>
              <a:t>Who is </a:t>
            </a:r>
            <a:r>
              <a:rPr lang="en-GB" sz="2400" b="1" dirty="0">
                <a:latin typeface="Calibri" pitchFamily="34" charset="0"/>
                <a:cs typeface="Calibri" pitchFamily="34" charset="0"/>
              </a:rPr>
              <a:t>in charge of </a:t>
            </a:r>
            <a:r>
              <a:rPr lang="en-GB" sz="2400" b="1" dirty="0" smtClean="0">
                <a:latin typeface="Calibri" pitchFamily="34" charset="0"/>
                <a:cs typeface="Calibri" pitchFamily="34" charset="0"/>
              </a:rPr>
              <a:t>the ward?</a:t>
            </a:r>
          </a:p>
          <a:p>
            <a:pPr algn="ctr"/>
            <a:endParaRPr lang="en-GB" sz="2400" b="1" dirty="0" smtClean="0">
              <a:latin typeface="Calibri" pitchFamily="34" charset="0"/>
              <a:cs typeface="Calibri" pitchFamily="34" charset="0"/>
            </a:endParaRPr>
          </a:p>
          <a:p>
            <a:pPr algn="ctr"/>
            <a:r>
              <a:rPr lang="en-GB" sz="2400" b="1" dirty="0">
                <a:latin typeface="Calibri" pitchFamily="34" charset="0"/>
                <a:cs typeface="Calibri" pitchFamily="34" charset="0"/>
              </a:rPr>
              <a:t>F</a:t>
            </a:r>
            <a:r>
              <a:rPr lang="en-GB" sz="2400" b="1" dirty="0" smtClean="0">
                <a:latin typeface="Calibri" pitchFamily="34" charset="0"/>
                <a:cs typeface="Calibri" pitchFamily="34" charset="0"/>
              </a:rPr>
              <a:t>ood </a:t>
            </a:r>
            <a:r>
              <a:rPr lang="en-GB" sz="2400" b="1" dirty="0">
                <a:latin typeface="Calibri" pitchFamily="34" charset="0"/>
                <a:cs typeface="Calibri" pitchFamily="34" charset="0"/>
              </a:rPr>
              <a:t>and </a:t>
            </a:r>
            <a:r>
              <a:rPr lang="en-GB" sz="2400" b="1" dirty="0" smtClean="0">
                <a:latin typeface="Calibri" pitchFamily="34" charset="0"/>
                <a:cs typeface="Calibri" pitchFamily="34" charset="0"/>
              </a:rPr>
              <a:t>drink</a:t>
            </a:r>
          </a:p>
          <a:p>
            <a:endParaRPr lang="en-GB" sz="2400" b="1" dirty="0" smtClean="0">
              <a:latin typeface="Calibri" pitchFamily="34" charset="0"/>
              <a:cs typeface="Calibri" pitchFamily="34" charset="0"/>
            </a:endParaRPr>
          </a:p>
        </p:txBody>
      </p:sp>
    </p:spTree>
    <p:extLst>
      <p:ext uri="{BB962C8B-B14F-4D97-AF65-F5344CB8AC3E}">
        <p14:creationId xmlns:p14="http://schemas.microsoft.com/office/powerpoint/2010/main" val="2710143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52736"/>
            <a:ext cx="6408712" cy="4806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3140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059113" y="4508500"/>
            <a:ext cx="2971800" cy="381000"/>
          </a:xfrm>
        </p:spPr>
        <p:txBody>
          <a:bodyPr/>
          <a:lstStyle/>
          <a:p>
            <a:pPr eaLnBrk="1" hangingPunct="1"/>
            <a:r>
              <a:rPr lang="en-US" sz="1600" dirty="0" smtClean="0">
                <a:solidFill>
                  <a:schemeClr val="tx1"/>
                </a:solidFill>
                <a:latin typeface="Calibri" pitchFamily="34" charset="0"/>
                <a:cs typeface="Calibri" pitchFamily="34" charset="0"/>
              </a:rPr>
              <a:t>1941, William A. Foster</a:t>
            </a:r>
          </a:p>
        </p:txBody>
      </p:sp>
      <p:sp>
        <p:nvSpPr>
          <p:cNvPr id="18435" name="TextBox 6"/>
          <p:cNvSpPr txBox="1">
            <a:spLocks noChangeArrowheads="1"/>
          </p:cNvSpPr>
          <p:nvPr/>
        </p:nvSpPr>
        <p:spPr bwMode="auto">
          <a:xfrm>
            <a:off x="838200" y="609600"/>
            <a:ext cx="7620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dirty="0">
                <a:latin typeface="Calibri" pitchFamily="34" charset="0"/>
                <a:cs typeface="Calibri" pitchFamily="34" charset="0"/>
              </a:rPr>
              <a:t>"Quality is never an accident; it is always the result of high intention, sincere effort, intelligent direction and skillful execution; it represents the wise choice of many alternatives.”</a:t>
            </a:r>
          </a:p>
        </p:txBody>
      </p:sp>
    </p:spTree>
    <p:extLst>
      <p:ext uri="{BB962C8B-B14F-4D97-AF65-F5344CB8AC3E}">
        <p14:creationId xmlns:p14="http://schemas.microsoft.com/office/powerpoint/2010/main" val="21684102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cottish Government White">
  <a:themeElements>
    <a:clrScheme name="Scottish Governmen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tish Government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ttish Governmen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tish Government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tish Government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tish Government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tish Government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tish Government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tish Government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tish Government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tish Government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tish Government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tish Government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tish Government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cottish Government White">
  <a:themeElements>
    <a:clrScheme name="Scottish Governmen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ottish Government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ttish Governmen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tish Government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tish Government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tish Government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tish Government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tish Government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tish Government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tish Government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tish Government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tish Government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tish Government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tish Government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900</Words>
  <Application>Microsoft Office PowerPoint</Application>
  <PresentationFormat>On-screen Show (4:3)</PresentationFormat>
  <Paragraphs>79</Paragraphs>
  <Slides>13</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ＭＳ Ｐゴシック</vt:lpstr>
      <vt:lpstr>Arial</vt:lpstr>
      <vt:lpstr>Calibri</vt:lpstr>
      <vt:lpstr>Scottish Government White</vt:lpstr>
      <vt:lpstr>1_Scottish Government White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1941, William A. Foster</vt:lpstr>
      <vt:lpstr>What is Person-centred Care?</vt:lpstr>
      <vt:lpstr>Understanding the Patient Experience </vt:lpstr>
      <vt:lpstr>PowerPoint Presentation</vt:lpstr>
      <vt:lpstr>A Powerful Evolution</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z605945</dc:creator>
  <cp:lastModifiedBy>Gina Alexander</cp:lastModifiedBy>
  <cp:revision>163</cp:revision>
  <cp:lastPrinted>2013-05-15T14:50:48Z</cp:lastPrinted>
  <dcterms:created xsi:type="dcterms:W3CDTF">2013-05-15T14:30:28Z</dcterms:created>
  <dcterms:modified xsi:type="dcterms:W3CDTF">2013-10-22T13:53:34Z</dcterms:modified>
</cp:coreProperties>
</file>